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5" r:id="rId4"/>
    <p:sldId id="273" r:id="rId5"/>
    <p:sldId id="266" r:id="rId6"/>
    <p:sldId id="290" r:id="rId7"/>
    <p:sldId id="267" r:id="rId8"/>
    <p:sldId id="280" r:id="rId9"/>
    <p:sldId id="268" r:id="rId10"/>
    <p:sldId id="281" r:id="rId11"/>
    <p:sldId id="269" r:id="rId12"/>
    <p:sldId id="282" r:id="rId13"/>
    <p:sldId id="270" r:id="rId14"/>
    <p:sldId id="283" r:id="rId15"/>
    <p:sldId id="271" r:id="rId16"/>
    <p:sldId id="284" r:id="rId17"/>
    <p:sldId id="272" r:id="rId18"/>
    <p:sldId id="285" r:id="rId19"/>
    <p:sldId id="286" r:id="rId20"/>
    <p:sldId id="287" r:id="rId21"/>
    <p:sldId id="288" r:id="rId22"/>
    <p:sldId id="264" r:id="rId23"/>
  </p:sldIdLst>
  <p:sldSz cx="14630400" cy="8229600"/>
  <p:notesSz cx="8229600" cy="14630400"/>
  <p:embeddedFontLst>
    <p:embeddedFont>
      <p:font typeface="Annai MN" pitchFamily="2" charset="77"/>
      <p:regular r:id="rId25"/>
    </p:embeddedFont>
    <p:embeddedFont>
      <p:font typeface="Crimson Pro Semi Bold" pitchFamily="2" charset="77"/>
      <p:regular r:id="rId26"/>
    </p:embeddedFont>
    <p:embeddedFont>
      <p:font typeface="Heebo" pitchFamily="2" charset="-79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14958-6143-0C4F-9B47-057C1770F4BB}" v="194" dt="2025-04-16T22:28:14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2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83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9AC6-7517-97B6-9580-A8F77E513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9C47A-1E62-DF67-E658-F9203779B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4DD41-7C7E-160B-F3CB-0FC44C5E1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BF51-A908-67D0-73F0-B6F19EB02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9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9F28-9CEB-6F28-440B-160FB415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F8209-FD65-E172-D60A-E8C91E8A4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2285E-10E4-8047-EF6C-C19919D9F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FF8F8-C96F-4D6B-4C30-FC804C52D6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3D159-8C48-2849-67C1-7554CAEA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C83B0-EA8B-FE52-C12A-4C3CB9229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DFB2C-F1AF-5538-3E93-8AB0EA2B8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B3C3-FEAB-9B58-6E35-4AB23B018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416B-6127-2218-23DC-76073CD9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028FD-0A16-EC77-6391-414B75FF7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A070F0-1C46-A2BF-EBAE-A7C0B21F7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68B0-02BC-22A5-3D61-0BF4D4902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544D-52D3-2DE8-F191-D59DA093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8D813-BAEC-143B-DFF2-75EC6E492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FB826-ACEE-6D97-9A52-CBF9597C5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123FF-3579-ADBC-D78B-9B0DBE6C0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2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0165E-6F0A-0D11-6DA3-7EA9717C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DA671-4563-13BE-6B60-04F00A735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A3DF3-2AF2-E11A-F101-78DEAFFD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63F3C-5D13-4A3A-E213-206EF9987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8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25A8-F5EE-CABF-A613-99942986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77220-F4F9-5840-641A-A3E04C453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B0D54-7BD6-E939-3B02-9EF9D5E0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EFE6-AB1C-9122-E4B9-F00E92875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46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408A1-BAC3-BD3A-FAD5-DC3FE4D1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C116B-D33D-5B05-91AB-9E84FB724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074E-6B03-C074-FBCE-6CB729DA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15613-F6FC-12A1-676A-AE73DD832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0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28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3.svg"/><Relationship Id="rId5" Type="http://schemas.openxmlformats.org/officeDocument/2006/relationships/image" Target="../media/image18.sv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.svg"/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8.svg"/><Relationship Id="rId5" Type="http://schemas.openxmlformats.org/officeDocument/2006/relationships/image" Target="../media/image12.sv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svg"/><Relationship Id="rId3" Type="http://schemas.openxmlformats.org/officeDocument/2006/relationships/image" Target="../media/image7.png"/><Relationship Id="rId7" Type="http://schemas.openxmlformats.org/officeDocument/2006/relationships/image" Target="../media/image38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3.svg"/><Relationship Id="rId5" Type="http://schemas.openxmlformats.org/officeDocument/2006/relationships/image" Target="../media/image12.sv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7.png"/><Relationship Id="rId7" Type="http://schemas.openxmlformats.org/officeDocument/2006/relationships/image" Target="../media/image38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0.svg"/><Relationship Id="rId5" Type="http://schemas.openxmlformats.org/officeDocument/2006/relationships/image" Target="../media/image12.sv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38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2.svg"/><Relationship Id="rId5" Type="http://schemas.openxmlformats.org/officeDocument/2006/relationships/image" Target="../media/image12.svg"/><Relationship Id="rId10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8.svg"/><Relationship Id="rId5" Type="http://schemas.openxmlformats.org/officeDocument/2006/relationships/image" Target="../media/image12.sv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96" y="1431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Tennis Central: Data-Driven Store Expansion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6208596" y="32930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Annai MN" pitchFamily="2" charset="77"/>
                <a:cs typeface="Heebo" pitchFamily="34" charset="-120"/>
              </a:rPr>
              <a:t>Team Tennis Central analyzed sales data to support Tennis Central's expansion, creating a Power BI dashboard for inventory, staffing, and promotions. Key team members included.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027145" y="498839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66634" y="4996010"/>
            <a:ext cx="283924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3395" y="4971483"/>
            <a:ext cx="20300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</a:rPr>
              <a:t>Group Members</a:t>
            </a:r>
            <a:endParaRPr lang="en-US" sz="2200" dirty="0"/>
          </a:p>
        </p:txBody>
      </p:sp>
      <p:pic>
        <p:nvPicPr>
          <p:cNvPr id="15" name="Picture 14" descr="A logo for a tennis club&#10;&#10;AI-generated content may be incorrect.">
            <a:extLst>
              <a:ext uri="{FF2B5EF4-FFF2-40B4-BE49-F238E27FC236}">
                <a16:creationId xmlns:a16="http://schemas.microsoft.com/office/drawing/2014/main" id="{52CF4279-6FF8-5A91-803D-F44E3CD4D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997" y="226263"/>
            <a:ext cx="985617" cy="929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B067A8-6187-0466-1025-7E289348A6DA}"/>
              </a:ext>
            </a:extLst>
          </p:cNvPr>
          <p:cNvSpPr txBox="1"/>
          <p:nvPr/>
        </p:nvSpPr>
        <p:spPr>
          <a:xfrm>
            <a:off x="6503395" y="5484891"/>
            <a:ext cx="4003677" cy="191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dirty="0"/>
              <a:t>Ayushi Arora</a:t>
            </a:r>
            <a:endParaRPr lang="en-US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CA" dirty="0"/>
              <a:t>Mansi Maniar</a:t>
            </a:r>
            <a:endParaRPr lang="en-US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CA" dirty="0"/>
              <a:t>Rushil Parikh</a:t>
            </a:r>
            <a:endParaRPr lang="en-US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CA" dirty="0"/>
              <a:t>Shyamal Bhatt</a:t>
            </a:r>
            <a:endParaRPr lang="en-US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CA" dirty="0"/>
              <a:t>Varun Kumar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784E-0269-294A-7E73-4912B6FC5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26E1C53-0A86-AB1C-AAF7-B1A33DF4D58D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Lowest Sales 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C33BD49-FF84-B831-3BF5-76414878F4CE}"/>
              </a:ext>
            </a:extLst>
          </p:cNvPr>
          <p:cNvSpPr/>
          <p:nvPr/>
        </p:nvSpPr>
        <p:spPr>
          <a:xfrm>
            <a:off x="681505" y="395448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DFF5118-5529-2332-D168-CD7FDE1E02E3}"/>
              </a:ext>
            </a:extLst>
          </p:cNvPr>
          <p:cNvSpPr/>
          <p:nvPr/>
        </p:nvSpPr>
        <p:spPr>
          <a:xfrm>
            <a:off x="681505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EB46CA0-CCD3-290E-55B5-E08DBF2D2C0B}"/>
              </a:ext>
            </a:extLst>
          </p:cNvPr>
          <p:cNvSpPr/>
          <p:nvPr/>
        </p:nvSpPr>
        <p:spPr>
          <a:xfrm>
            <a:off x="681505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BA6D513-60F9-D8C3-9F1C-D3F700BE4AFC}"/>
              </a:ext>
            </a:extLst>
          </p:cNvPr>
          <p:cNvSpPr/>
          <p:nvPr/>
        </p:nvSpPr>
        <p:spPr>
          <a:xfrm>
            <a:off x="681505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04C2350-11FB-C580-BBF0-B539D128E5DB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Lowest Revenue Product – </a:t>
            </a:r>
            <a:r>
              <a:rPr lang="en-US" sz="1900" b="1" dirty="0" err="1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ProPenn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Regular Duty:</a:t>
            </a:r>
            <a:endParaRPr lang="en-US" sz="19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86D6DCA2-2BDE-57F0-2AAD-B95AB33C6479}"/>
              </a:ext>
            </a:extLst>
          </p:cNvPr>
          <p:cNvSpPr/>
          <p:nvPr/>
        </p:nvSpPr>
        <p:spPr>
          <a:xfrm>
            <a:off x="1279556" y="1986555"/>
            <a:ext cx="1237571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Contributes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minimally ($7 total sales, 0.01%),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very limited customer interest or awareness, suggesting potential removal from inventory.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0AA6A0A-F522-F90B-5441-F0581A75A5F4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Minimal Sales Quantity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 Gel-Rocket 11: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E822047-2068-7417-04FA-2C1C0F85AA99}"/>
              </a:ext>
            </a:extLst>
          </p:cNvPr>
          <p:cNvSpPr/>
          <p:nvPr/>
        </p:nvSpPr>
        <p:spPr>
          <a:xfrm>
            <a:off x="1279554" y="3307245"/>
            <a:ext cx="12060665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Recorded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lowest quantity sold (23.93% of lowest product quantities)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highlighting the need to evaluate demand and market strategy for this product.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4F3E530-CB41-BE03-3203-AB8301B1ECDB}"/>
              </a:ext>
            </a:extLst>
          </p:cNvPr>
          <p:cNvSpPr/>
          <p:nvPr/>
        </p:nvSpPr>
        <p:spPr>
          <a:xfrm>
            <a:off x="1279552" y="402579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Extremely Low Movement Products:</a:t>
            </a:r>
            <a:endParaRPr lang="en-US" sz="19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C3AD6493-D891-65B9-DD72-F02A13388EB0}"/>
              </a:ext>
            </a:extLst>
          </p:cNvPr>
          <p:cNvSpPr/>
          <p:nvPr/>
        </p:nvSpPr>
        <p:spPr>
          <a:xfrm>
            <a:off x="1279552" y="4463069"/>
            <a:ext cx="119108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specialty string products such as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 Lynx, Fusion Spin, and Dunlop Silk Pro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sold only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1-2 units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reflecting niche interest and possibly limited market appeal.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39668538-E62F-B1B0-D0A4-80914FED3EF8}"/>
              </a:ext>
            </a:extLst>
          </p:cNvPr>
          <p:cNvSpPr/>
          <p:nvPr/>
        </p:nvSpPr>
        <p:spPr>
          <a:xfrm>
            <a:off x="1279554" y="540616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Underperforming Accessories:</a:t>
            </a:r>
            <a:endParaRPr lang="en-US" sz="19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8CE65A69-297C-5FDA-F618-E70435C4E7FD}"/>
              </a:ext>
            </a:extLst>
          </p:cNvPr>
          <p:cNvSpPr/>
          <p:nvPr/>
        </p:nvSpPr>
        <p:spPr>
          <a:xfrm>
            <a:off x="1279553" y="580706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Accessory items like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LOL Scrunchie White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Volant James Laces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barely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(1 unit each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), suggesting limited customer demand or inadequate product visibility.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9F8B995E-C710-CD83-A18B-6484D99B22CC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3400C600-016E-8901-5DE9-F8295D8D42AB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31900F62-C030-0A27-5BB7-95E55409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3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44C6AC6E-A8E8-E58E-7972-FEDF4F8A9A57}"/>
              </a:ext>
            </a:extLst>
          </p:cNvPr>
          <p:cNvSpPr/>
          <p:nvPr/>
        </p:nvSpPr>
        <p:spPr>
          <a:xfrm>
            <a:off x="645665" y="449985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5DC62690-00D4-2D1B-1994-ADE2AEAF7D67}"/>
              </a:ext>
            </a:extLst>
          </p:cNvPr>
          <p:cNvSpPr/>
          <p:nvPr/>
        </p:nvSpPr>
        <p:spPr>
          <a:xfrm>
            <a:off x="645666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6D66642B-638B-C9D3-1B56-8EC16FC85648}"/>
              </a:ext>
            </a:extLst>
          </p:cNvPr>
          <p:cNvSpPr/>
          <p:nvPr/>
        </p:nvSpPr>
        <p:spPr>
          <a:xfrm>
            <a:off x="1313533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Inventory Optimization Opportunity:</a:t>
            </a:r>
            <a:endParaRPr lang="en-US" sz="19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52BE3003-DCF5-7980-0514-7E63B8FF90DA}"/>
              </a:ext>
            </a:extLst>
          </p:cNvPr>
          <p:cNvSpPr/>
          <p:nvPr/>
        </p:nvSpPr>
        <p:spPr>
          <a:xfrm>
            <a:off x="679645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6AB0D-D9CB-F08B-25AD-DA9D4C97E164}"/>
              </a:ext>
            </a:extLst>
          </p:cNvPr>
          <p:cNvSpPr txBox="1"/>
          <p:nvPr/>
        </p:nvSpPr>
        <p:spPr>
          <a:xfrm>
            <a:off x="2743741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9F52E-01AC-188A-3922-BC0166CDF19B}"/>
              </a:ext>
            </a:extLst>
          </p:cNvPr>
          <p:cNvSpPr txBox="1"/>
          <p:nvPr/>
        </p:nvSpPr>
        <p:spPr>
          <a:xfrm>
            <a:off x="1267026" y="701837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Persistently low-performing products suggest opportunities to optimize inventory by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discontinuing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or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reducing stock levels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reallocating shelf space to higher-performing categories.</a:t>
            </a:r>
            <a:endParaRPr lang="en-US" sz="1500" dirty="0"/>
          </a:p>
        </p:txBody>
      </p:sp>
      <p:pic>
        <p:nvPicPr>
          <p:cNvPr id="36" name="Graphic 35" descr="Tennis racket and ball outline">
            <a:extLst>
              <a:ext uri="{FF2B5EF4-FFF2-40B4-BE49-F238E27FC236}">
                <a16:creationId xmlns:a16="http://schemas.microsoft.com/office/drawing/2014/main" id="{AB42031D-AA7E-1362-0A89-F042D20B1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829" y="2897347"/>
            <a:ext cx="438864" cy="438864"/>
          </a:xfrm>
          <a:prstGeom prst="rect">
            <a:avLst/>
          </a:prstGeom>
        </p:spPr>
      </p:pic>
      <p:pic>
        <p:nvPicPr>
          <p:cNvPr id="12" name="Graphic 11" descr="Basketball outline">
            <a:extLst>
              <a:ext uri="{FF2B5EF4-FFF2-40B4-BE49-F238E27FC236}">
                <a16:creationId xmlns:a16="http://schemas.microsoft.com/office/drawing/2014/main" id="{FF462E46-6DC3-45AB-356C-262F6E805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29" y="5421183"/>
            <a:ext cx="438864" cy="438864"/>
          </a:xfrm>
          <a:prstGeom prst="rect">
            <a:avLst/>
          </a:prstGeom>
        </p:spPr>
      </p:pic>
      <p:pic>
        <p:nvPicPr>
          <p:cNvPr id="16" name="Graphic 15" descr="Downward trend graph outline">
            <a:extLst>
              <a:ext uri="{FF2B5EF4-FFF2-40B4-BE49-F238E27FC236}">
                <a16:creationId xmlns:a16="http://schemas.microsoft.com/office/drawing/2014/main" id="{CAEC5B57-5E68-5840-A2A1-0EC60AE89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829" y="1542171"/>
            <a:ext cx="438864" cy="438864"/>
          </a:xfrm>
          <a:prstGeom prst="rect">
            <a:avLst/>
          </a:prstGeom>
        </p:spPr>
      </p:pic>
      <p:pic>
        <p:nvPicPr>
          <p:cNvPr id="19" name="Graphic 18" descr="Checklist outline">
            <a:extLst>
              <a:ext uri="{FF2B5EF4-FFF2-40B4-BE49-F238E27FC236}">
                <a16:creationId xmlns:a16="http://schemas.microsoft.com/office/drawing/2014/main" id="{7DA7D453-DCBE-46FC-7450-5A69F52EF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645" y="6679872"/>
            <a:ext cx="438865" cy="438865"/>
          </a:xfrm>
          <a:prstGeom prst="rect">
            <a:avLst/>
          </a:prstGeom>
        </p:spPr>
      </p:pic>
      <p:pic>
        <p:nvPicPr>
          <p:cNvPr id="34" name="Graphic 33" descr="Speedometer Low outline">
            <a:extLst>
              <a:ext uri="{FF2B5EF4-FFF2-40B4-BE49-F238E27FC236}">
                <a16:creationId xmlns:a16="http://schemas.microsoft.com/office/drawing/2014/main" id="{E6E03180-B12B-47AE-9591-25F10EB03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665" y="4007175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2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8EF606-C40A-0167-588A-A00CBB3D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29" y="772160"/>
            <a:ext cx="11677341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CB7DC-3DB6-3B04-0616-D02B22B15451}"/>
              </a:ext>
            </a:extLst>
          </p:cNvPr>
          <p:cNvSpPr txBox="1"/>
          <p:nvPr/>
        </p:nvSpPr>
        <p:spPr>
          <a:xfrm>
            <a:off x="6059086" y="155248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Sales By Week:</a:t>
            </a:r>
          </a:p>
        </p:txBody>
      </p:sp>
    </p:spTree>
    <p:extLst>
      <p:ext uri="{BB962C8B-B14F-4D97-AF65-F5344CB8AC3E}">
        <p14:creationId xmlns:p14="http://schemas.microsoft.com/office/powerpoint/2010/main" val="90028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35F6-D4B4-33A5-AFEC-84AE3270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A84AA78-A173-4A72-7075-C3FFF1A5CC80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Sales By Week 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49A06B5-247B-6F32-65D9-A5783B2299D5}"/>
              </a:ext>
            </a:extLst>
          </p:cNvPr>
          <p:cNvSpPr/>
          <p:nvPr/>
        </p:nvSpPr>
        <p:spPr>
          <a:xfrm>
            <a:off x="681505" y="395448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5D49119-B46D-9B93-65F4-19FE2E839943}"/>
              </a:ext>
            </a:extLst>
          </p:cNvPr>
          <p:cNvSpPr/>
          <p:nvPr/>
        </p:nvSpPr>
        <p:spPr>
          <a:xfrm>
            <a:off x="681503" y="520701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5DA8E09-C7B6-E87C-E46F-CFC330EE7926}"/>
              </a:ext>
            </a:extLst>
          </p:cNvPr>
          <p:cNvSpPr/>
          <p:nvPr/>
        </p:nvSpPr>
        <p:spPr>
          <a:xfrm>
            <a:off x="681503" y="576625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FBFA8D5-E1CA-0583-7497-68985F5A9010}"/>
              </a:ext>
            </a:extLst>
          </p:cNvPr>
          <p:cNvSpPr/>
          <p:nvPr/>
        </p:nvSpPr>
        <p:spPr>
          <a:xfrm>
            <a:off x="681503" y="689289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1BAC7DE7-7EB6-0EF0-4448-BFCA5B25A39B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Top Performing Day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Monday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A78E676A-ECAE-0EDD-969B-0FC683144E2D}"/>
              </a:ext>
            </a:extLst>
          </p:cNvPr>
          <p:cNvSpPr/>
          <p:nvPr/>
        </p:nvSpPr>
        <p:spPr>
          <a:xfrm>
            <a:off x="1279555" y="1986555"/>
            <a:ext cx="113717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Monday recorded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highest revenue ($19,957)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quantity sold (652 units),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making it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most profitable weekday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average sale per transaction ($52.11).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F072DA66-1C28-4B55-6AA0-6A5060EB6527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Weekdays Drive Sales Volume: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B07D7857-BCDD-8634-2877-A71195F3768B}"/>
              </a:ext>
            </a:extLst>
          </p:cNvPr>
          <p:cNvSpPr/>
          <p:nvPr/>
        </p:nvSpPr>
        <p:spPr>
          <a:xfrm>
            <a:off x="1279554" y="3307245"/>
            <a:ext cx="11910893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72.63% of total sales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occur during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weekdays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highlighting their critical importance for staffing, inventory planning, and promotions.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A5CE24AD-4A39-00C7-B4AF-302DD6A49A07}"/>
              </a:ext>
            </a:extLst>
          </p:cNvPr>
          <p:cNvSpPr/>
          <p:nvPr/>
        </p:nvSpPr>
        <p:spPr>
          <a:xfrm>
            <a:off x="1279552" y="402579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Friday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Leads in Quantity Sold:</a:t>
            </a:r>
            <a:endParaRPr lang="en-US" sz="1900" b="1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56157079-3794-D0B7-C9CD-102B2160C637}"/>
              </a:ext>
            </a:extLst>
          </p:cNvPr>
          <p:cNvSpPr/>
          <p:nvPr/>
        </p:nvSpPr>
        <p:spPr>
          <a:xfrm>
            <a:off x="1279553" y="4520324"/>
            <a:ext cx="1006902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749 units sold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the highest among all days, suggesting high customer footfall or online traffic toward the weekend.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870E84BC-7AA0-57CD-E759-90553B99C356}"/>
              </a:ext>
            </a:extLst>
          </p:cNvPr>
          <p:cNvSpPr/>
          <p:nvPr/>
        </p:nvSpPr>
        <p:spPr>
          <a:xfrm>
            <a:off x="1279552" y="528090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Consistent Revenue Mid-to-Late Week:</a:t>
            </a:r>
            <a:endParaRPr lang="en-US" sz="190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77E6672F-2C49-C0E1-AD47-5F797D8EEB8C}"/>
              </a:ext>
            </a:extLst>
          </p:cNvPr>
          <p:cNvSpPr/>
          <p:nvPr/>
        </p:nvSpPr>
        <p:spPr>
          <a:xfrm>
            <a:off x="1279551" y="568180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 remains stable on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Thursday to Saturday (approx. $18K daily),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continuous mid-week engagement that can be leveraged for targeted offers.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BF688441-395E-DFE8-171D-D3C0B12E576E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086A4BAA-E7D2-98A6-4084-89E937842A6D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465B1795-48ED-FF03-9454-43DDF3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1" y="-50730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48B63961-C4D1-F160-FA60-074F90074638}"/>
              </a:ext>
            </a:extLst>
          </p:cNvPr>
          <p:cNvSpPr/>
          <p:nvPr/>
        </p:nvSpPr>
        <p:spPr>
          <a:xfrm>
            <a:off x="645665" y="449985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29DEFC01-40D3-DE79-8BBF-5C688BA23CCB}"/>
              </a:ext>
            </a:extLst>
          </p:cNvPr>
          <p:cNvSpPr/>
          <p:nvPr/>
        </p:nvSpPr>
        <p:spPr>
          <a:xfrm>
            <a:off x="645664" y="575496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A21EB7F0-2F69-BAF6-0356-EBDF2360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6330F6AD-A3E2-6AA6-A7F1-A8AD2EED1304}"/>
              </a:ext>
            </a:extLst>
          </p:cNvPr>
          <p:cNvSpPr/>
          <p:nvPr/>
        </p:nvSpPr>
        <p:spPr>
          <a:xfrm>
            <a:off x="1313531" y="658809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Sunday and Wednesday are the Weakest:</a:t>
            </a:r>
            <a:endParaRPr lang="en-US" sz="1900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CCC4335-E22E-9A64-3E49-884D23760EE8}"/>
              </a:ext>
            </a:extLst>
          </p:cNvPr>
          <p:cNvSpPr/>
          <p:nvPr/>
        </p:nvSpPr>
        <p:spPr>
          <a:xfrm>
            <a:off x="679643" y="706214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7A5E0-5254-A012-514E-63F25316B144}"/>
              </a:ext>
            </a:extLst>
          </p:cNvPr>
          <p:cNvSpPr txBox="1"/>
          <p:nvPr/>
        </p:nvSpPr>
        <p:spPr>
          <a:xfrm>
            <a:off x="2743739" y="7286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6E155-BC3C-E054-AE81-CC90100EADA5}"/>
              </a:ext>
            </a:extLst>
          </p:cNvPr>
          <p:cNvSpPr txBox="1"/>
          <p:nvPr/>
        </p:nvSpPr>
        <p:spPr>
          <a:xfrm>
            <a:off x="1267024" y="689311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days show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lowest performance in both sales revenue and quantity sold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(e.g., Sunday – $13,892, Wednesday – $13,743), signaling opportunities to introduce campaigns or bundles to improve performance.</a:t>
            </a:r>
            <a:endParaRPr lang="en-US" sz="1500" dirty="0"/>
          </a:p>
        </p:txBody>
      </p:sp>
      <p:pic>
        <p:nvPicPr>
          <p:cNvPr id="36" name="Graphic 35" descr="Tennis racket and ball outline">
            <a:extLst>
              <a:ext uri="{FF2B5EF4-FFF2-40B4-BE49-F238E27FC236}">
                <a16:creationId xmlns:a16="http://schemas.microsoft.com/office/drawing/2014/main" id="{F41D195A-D7DC-7504-A735-AC3DD58B4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29" y="2897347"/>
            <a:ext cx="438864" cy="438864"/>
          </a:xfrm>
          <a:prstGeom prst="rect">
            <a:avLst/>
          </a:prstGeom>
        </p:spPr>
      </p:pic>
      <p:pic>
        <p:nvPicPr>
          <p:cNvPr id="18" name="Graphic 17" descr="Upward trend outline">
            <a:extLst>
              <a:ext uri="{FF2B5EF4-FFF2-40B4-BE49-F238E27FC236}">
                <a16:creationId xmlns:a16="http://schemas.microsoft.com/office/drawing/2014/main" id="{2C36C423-25BA-8270-6046-695DFEA39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65" y="4006227"/>
            <a:ext cx="438864" cy="438864"/>
          </a:xfrm>
          <a:prstGeom prst="rect">
            <a:avLst/>
          </a:prstGeom>
        </p:spPr>
      </p:pic>
      <p:pic>
        <p:nvPicPr>
          <p:cNvPr id="15" name="Graphic 14" descr="Daily calendar outline">
            <a:extLst>
              <a:ext uri="{FF2B5EF4-FFF2-40B4-BE49-F238E27FC236}">
                <a16:creationId xmlns:a16="http://schemas.microsoft.com/office/drawing/2014/main" id="{594E80A6-AA06-52F4-6E71-C1505F44C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664" y="5308912"/>
            <a:ext cx="438864" cy="438864"/>
          </a:xfrm>
          <a:prstGeom prst="rect">
            <a:avLst/>
          </a:prstGeom>
        </p:spPr>
      </p:pic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45FFEE04-2913-7F4A-E606-0BECD5251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643" y="6587873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3CBD59-960B-C0C3-F6FD-506FAC0E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5" y="772160"/>
            <a:ext cx="11780228" cy="6685278"/>
          </a:xfrm>
          <a:prstGeom prst="rect">
            <a:avLst/>
          </a:prstGeom>
          <a:ln>
            <a:noFill/>
          </a:ln>
        </p:spPr>
      </p:pic>
      <p:sp>
        <p:nvSpPr>
          <p:cNvPr id="4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1797E-0A7E-5371-38A0-707971A6C1E5}"/>
              </a:ext>
            </a:extLst>
          </p:cNvPr>
          <p:cNvSpPr txBox="1"/>
          <p:nvPr/>
        </p:nvSpPr>
        <p:spPr>
          <a:xfrm>
            <a:off x="6101565" y="15524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Sales By Time:</a:t>
            </a:r>
          </a:p>
        </p:txBody>
      </p:sp>
    </p:spTree>
    <p:extLst>
      <p:ext uri="{BB962C8B-B14F-4D97-AF65-F5344CB8AC3E}">
        <p14:creationId xmlns:p14="http://schemas.microsoft.com/office/powerpoint/2010/main" val="360628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50E1-D22D-6BF8-F131-A8BC2B15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A5F71F1-AB3B-F9CA-CE21-84EDCAF06704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Sales By Time 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1C1335B-29AF-0A42-0E0C-95D03BD72A33}"/>
              </a:ext>
            </a:extLst>
          </p:cNvPr>
          <p:cNvSpPr/>
          <p:nvPr/>
        </p:nvSpPr>
        <p:spPr>
          <a:xfrm>
            <a:off x="681508" y="407974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923D1D7-61BE-DD21-4E23-804E733797DB}"/>
              </a:ext>
            </a:extLst>
          </p:cNvPr>
          <p:cNvSpPr/>
          <p:nvPr/>
        </p:nvSpPr>
        <p:spPr>
          <a:xfrm>
            <a:off x="681506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B51E678-21A3-02CC-0E96-40B09588EBDA}"/>
              </a:ext>
            </a:extLst>
          </p:cNvPr>
          <p:cNvSpPr/>
          <p:nvPr/>
        </p:nvSpPr>
        <p:spPr>
          <a:xfrm>
            <a:off x="681506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788EB7E-FC58-411C-FE77-6AC5E2BF4F36}"/>
              </a:ext>
            </a:extLst>
          </p:cNvPr>
          <p:cNvSpPr/>
          <p:nvPr/>
        </p:nvSpPr>
        <p:spPr>
          <a:xfrm>
            <a:off x="681506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8541BFF-762C-2A3D-D18B-A02591237276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Morning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is the Peak Sales Window:</a:t>
            </a:r>
            <a:endParaRPr lang="en-US" sz="19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89D953E9-6BF2-6526-B01D-E0B7035186EB}"/>
              </a:ext>
            </a:extLst>
          </p:cNvPr>
          <p:cNvSpPr/>
          <p:nvPr/>
        </p:nvSpPr>
        <p:spPr>
          <a:xfrm>
            <a:off x="1279555" y="1986555"/>
            <a:ext cx="113717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morning period accounts for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54.22% of total sales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46.37% of total quantity,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making it the most lucrative time slot with the highest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sale per transaction ($52).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D6EDB25-89BF-636B-534C-FE03A10149C4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95% of Sales 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Occur Before Evening: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7131A48-F8F1-DED9-33F2-3AD4AF744BA3}"/>
              </a:ext>
            </a:extLst>
          </p:cNvPr>
          <p:cNvSpPr/>
          <p:nvPr/>
        </p:nvSpPr>
        <p:spPr>
          <a:xfrm>
            <a:off x="1279554" y="3307245"/>
            <a:ext cx="12375714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Combined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morning and afternoon sales contribute 95.02% of total revenue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emphasizing the importance of front-loading staffing and promotional efforts.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246313EE-7DC5-EEA5-B066-B263490B89BE}"/>
              </a:ext>
            </a:extLst>
          </p:cNvPr>
          <p:cNvSpPr/>
          <p:nvPr/>
        </p:nvSpPr>
        <p:spPr>
          <a:xfrm>
            <a:off x="1279555" y="415105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Afternoon Shows Strong Quantity but Lower Spend:</a:t>
            </a:r>
            <a:endParaRPr lang="en-US" sz="19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DF65BAB6-24CE-D250-1CB5-2D36CF4BE866}"/>
              </a:ext>
            </a:extLst>
          </p:cNvPr>
          <p:cNvSpPr/>
          <p:nvPr/>
        </p:nvSpPr>
        <p:spPr>
          <a:xfrm>
            <a:off x="1279556" y="4645584"/>
            <a:ext cx="1137173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Although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34.79% of items are sold in the afternoon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transaction drops to $44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suggesting higher volume but smaller basket size.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997F5AF9-0070-2BFD-44E7-254E5225BBA8}"/>
              </a:ext>
            </a:extLst>
          </p:cNvPr>
          <p:cNvSpPr/>
          <p:nvPr/>
        </p:nvSpPr>
        <p:spPr>
          <a:xfrm>
            <a:off x="1279555" y="540616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Evening and Night Sales Are Minimal:</a:t>
            </a:r>
            <a:endParaRPr lang="en-US" sz="190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BE63F04A-A934-089A-0BDC-3F013EACF1C8}"/>
              </a:ext>
            </a:extLst>
          </p:cNvPr>
          <p:cNvSpPr/>
          <p:nvPr/>
        </p:nvSpPr>
        <p:spPr>
          <a:xfrm>
            <a:off x="1279554" y="580706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4.98% of total sales occur during evening and night combined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with significantly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average transaction values ($26 and $9 respectively),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low activity during late hours.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477E548F-2EA8-3CEC-54F8-2E10837726E5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019832E3-07D2-4ABB-2CB9-008EFCABF2F5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35C61B87-EC46-9963-4B88-FC24CC90D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4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CFA4DA03-0CDE-C0F4-FB5C-94BF316ECBEF}"/>
              </a:ext>
            </a:extLst>
          </p:cNvPr>
          <p:cNvSpPr/>
          <p:nvPr/>
        </p:nvSpPr>
        <p:spPr>
          <a:xfrm>
            <a:off x="645668" y="462511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FDF5CC29-FDED-462C-D722-EB554A6D1B64}"/>
              </a:ext>
            </a:extLst>
          </p:cNvPr>
          <p:cNvSpPr/>
          <p:nvPr/>
        </p:nvSpPr>
        <p:spPr>
          <a:xfrm>
            <a:off x="645667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33D55479-AB9B-F6B6-AB2F-C19AFC581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F7FE3AE4-A15E-60BF-4396-E6F0DFC156EB}"/>
              </a:ext>
            </a:extLst>
          </p:cNvPr>
          <p:cNvSpPr/>
          <p:nvPr/>
        </p:nvSpPr>
        <p:spPr>
          <a:xfrm>
            <a:off x="1313534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Time-Based Product Demand Varies:</a:t>
            </a:r>
            <a:endParaRPr lang="en-US" sz="1900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6F01D27A-2767-93BE-56FA-C9F699101E92}"/>
              </a:ext>
            </a:extLst>
          </p:cNvPr>
          <p:cNvSpPr/>
          <p:nvPr/>
        </p:nvSpPr>
        <p:spPr>
          <a:xfrm>
            <a:off x="679646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7D931-88D9-7ADB-D893-01ABB79EA701}"/>
              </a:ext>
            </a:extLst>
          </p:cNvPr>
          <p:cNvSpPr txBox="1"/>
          <p:nvPr/>
        </p:nvSpPr>
        <p:spPr>
          <a:xfrm>
            <a:off x="2743742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69292-8DDE-E990-1F73-55817B2E0AA6}"/>
              </a:ext>
            </a:extLst>
          </p:cNvPr>
          <p:cNvSpPr txBox="1"/>
          <p:nvPr/>
        </p:nvSpPr>
        <p:spPr>
          <a:xfrm>
            <a:off x="1267027" y="701837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Balls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sell consistently throughout the day, while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Apparel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performs strongest in the morning, supporting time-specific inventory display and marketing strategies.</a:t>
            </a:r>
            <a:endParaRPr lang="en-US" sz="1500" dirty="0"/>
          </a:p>
        </p:txBody>
      </p:sp>
      <p:pic>
        <p:nvPicPr>
          <p:cNvPr id="15" name="Graphic 14" descr="Daily calendar outline">
            <a:extLst>
              <a:ext uri="{FF2B5EF4-FFF2-40B4-BE49-F238E27FC236}">
                <a16:creationId xmlns:a16="http://schemas.microsoft.com/office/drawing/2014/main" id="{811B56E8-D07C-3204-3C23-9D20B65F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67" y="5434172"/>
            <a:ext cx="438864" cy="438864"/>
          </a:xfrm>
          <a:prstGeom prst="rect">
            <a:avLst/>
          </a:prstGeom>
        </p:spPr>
      </p:pic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F2ACC49E-1E52-48EC-F718-80AEB7544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646" y="6713133"/>
            <a:ext cx="438864" cy="438864"/>
          </a:xfrm>
          <a:prstGeom prst="rect">
            <a:avLst/>
          </a:prstGeom>
        </p:spPr>
      </p:pic>
      <p:pic>
        <p:nvPicPr>
          <p:cNvPr id="8" name="Graphic 7" descr="Stopwatch outline">
            <a:extLst>
              <a:ext uri="{FF2B5EF4-FFF2-40B4-BE49-F238E27FC236}">
                <a16:creationId xmlns:a16="http://schemas.microsoft.com/office/drawing/2014/main" id="{A6E65515-E072-BFE3-9810-A90068D5B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829" y="2851129"/>
            <a:ext cx="438864" cy="438864"/>
          </a:xfrm>
          <a:prstGeom prst="rect">
            <a:avLst/>
          </a:prstGeom>
        </p:spPr>
      </p:pic>
      <p:pic>
        <p:nvPicPr>
          <p:cNvPr id="12" name="Graphic 11" descr="Alarm clock outline">
            <a:extLst>
              <a:ext uri="{FF2B5EF4-FFF2-40B4-BE49-F238E27FC236}">
                <a16:creationId xmlns:a16="http://schemas.microsoft.com/office/drawing/2014/main" id="{13198E42-220A-34E8-9D68-B7C008A1E2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29" y="4192372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3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B72C99-6F5E-42CC-B09B-FA0A552D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5" y="772160"/>
            <a:ext cx="11780228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B2FCF-F326-B442-9766-18FFF7855909}"/>
              </a:ext>
            </a:extLst>
          </p:cNvPr>
          <p:cNvSpPr txBox="1"/>
          <p:nvPr/>
        </p:nvSpPr>
        <p:spPr>
          <a:xfrm>
            <a:off x="5230171" y="167328"/>
            <a:ext cx="4166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Product Bought Together:</a:t>
            </a:r>
          </a:p>
        </p:txBody>
      </p:sp>
    </p:spTree>
    <p:extLst>
      <p:ext uri="{BB962C8B-B14F-4D97-AF65-F5344CB8AC3E}">
        <p14:creationId xmlns:p14="http://schemas.microsoft.com/office/powerpoint/2010/main" val="294524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2F5D4-13E6-B6F9-7481-E5100024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F3D91C-B62F-8460-FF03-38626282248A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Products Bought Together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009C7CB-56FB-E34F-5F94-B99DE29694B2}"/>
              </a:ext>
            </a:extLst>
          </p:cNvPr>
          <p:cNvSpPr/>
          <p:nvPr/>
        </p:nvSpPr>
        <p:spPr>
          <a:xfrm>
            <a:off x="681508" y="407974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DEA61F-8EBD-D569-24FD-7047E892DFBF}"/>
              </a:ext>
            </a:extLst>
          </p:cNvPr>
          <p:cNvSpPr/>
          <p:nvPr/>
        </p:nvSpPr>
        <p:spPr>
          <a:xfrm>
            <a:off x="681506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FD1A3B4-B09F-8727-5624-8EA88C5C5C7F}"/>
              </a:ext>
            </a:extLst>
          </p:cNvPr>
          <p:cNvSpPr/>
          <p:nvPr/>
        </p:nvSpPr>
        <p:spPr>
          <a:xfrm>
            <a:off x="681506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4D47701-B5A7-E8AC-9D13-A586DB37FF9A}"/>
              </a:ext>
            </a:extLst>
          </p:cNvPr>
          <p:cNvSpPr/>
          <p:nvPr/>
        </p:nvSpPr>
        <p:spPr>
          <a:xfrm>
            <a:off x="681506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22EF68F3-21FF-C575-B0A1-288CB9A3D797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Product Pair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Head Radical Pro 2023 + Tennis </a:t>
            </a:r>
            <a:r>
              <a:rPr lang="en-US" sz="1900" b="1" dirty="0" err="1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Labour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E35DA7E9-C489-6F9C-4A92-8AF63AD780B0}"/>
              </a:ext>
            </a:extLst>
          </p:cNvPr>
          <p:cNvSpPr/>
          <p:nvPr/>
        </p:nvSpPr>
        <p:spPr>
          <a:xfrm>
            <a:off x="1279555" y="1986555"/>
            <a:ext cx="113717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Most frequently purchased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combo (162 times),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customers prefer to pair new rackets with professional stringing services.</a:t>
            </a:r>
            <a:endParaRPr lang="en-US" sz="1500" b="1" dirty="0">
              <a:solidFill>
                <a:srgbClr val="4C4C4D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52AC47A-70CC-DF25-5DD4-EDCF71FB8608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Service and Accessory Bundling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Tennis </a:t>
            </a:r>
            <a:r>
              <a:rPr lang="en-US" sz="1900" b="1" dirty="0" err="1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Labour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+ Wilson NXT Strings: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DF0BFBE0-1D14-E734-4CFD-38444D9345B3}"/>
              </a:ext>
            </a:extLst>
          </p:cNvPr>
          <p:cNvSpPr/>
          <p:nvPr/>
        </p:nvSpPr>
        <p:spPr>
          <a:xfrm>
            <a:off x="1279554" y="3307245"/>
            <a:ext cx="12375714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75 instances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 customers purchasing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Tennis </a:t>
            </a:r>
            <a:r>
              <a:rPr lang="en-US" sz="1500" b="1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Labour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with Wilson NXT Natural 1.30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highlighting demand for convenience-driven bundled services.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350AB3AE-9C10-8C58-841E-AA345320974D}"/>
              </a:ext>
            </a:extLst>
          </p:cNvPr>
          <p:cNvSpPr/>
          <p:nvPr/>
        </p:nvSpPr>
        <p:spPr>
          <a:xfrm>
            <a:off x="1279555" y="415105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Ball Pairing Consistency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Wilson U.S. Open Variants:</a:t>
            </a:r>
            <a:endParaRPr lang="en-US" sz="1900" b="1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28AFA15B-FEE1-F7C7-5782-B019B60EDD24}"/>
              </a:ext>
            </a:extLst>
          </p:cNvPr>
          <p:cNvSpPr/>
          <p:nvPr/>
        </p:nvSpPr>
        <p:spPr>
          <a:xfrm>
            <a:off x="1267028" y="4595949"/>
            <a:ext cx="1128404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Wilson U.S. Open Regular and Extra Duty balls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were bought together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41 times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suggesting brand loyalty and preference for variety in use cases.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AFAC6069-C7A9-07DF-AEF7-6E9F552F6A1E}"/>
              </a:ext>
            </a:extLst>
          </p:cNvPr>
          <p:cNvSpPr/>
          <p:nvPr/>
        </p:nvSpPr>
        <p:spPr>
          <a:xfrm>
            <a:off x="1279555" y="540616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Category Correlation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Balls &amp; Stringing Services</a:t>
            </a: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Strongly Linked:</a:t>
            </a:r>
            <a:endParaRPr lang="en-US" sz="190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A73651FD-A45E-76ED-3D92-27A65FF29005}"/>
              </a:ext>
            </a:extLst>
          </p:cNvPr>
          <p:cNvSpPr/>
          <p:nvPr/>
        </p:nvSpPr>
        <p:spPr>
          <a:xfrm>
            <a:off x="1279554" y="5807060"/>
            <a:ext cx="1184772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correlation matrix shows Balls are frequently bought with String and Services (40 times) and Apparel (22 times), indicating high cross-sell potential.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D02EF17D-4119-97CC-4F93-5518B1199CE5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67DF427A-6C70-9149-3C47-9ED436462837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0CFF3AA0-A10B-E875-E5D7-F8BC74FC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4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C9136DB4-1F07-4304-6E67-D1FD553375C2}"/>
              </a:ext>
            </a:extLst>
          </p:cNvPr>
          <p:cNvSpPr/>
          <p:nvPr/>
        </p:nvSpPr>
        <p:spPr>
          <a:xfrm>
            <a:off x="645668" y="462511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BA6C3D5A-635D-C909-F34B-F174F5F11E06}"/>
              </a:ext>
            </a:extLst>
          </p:cNvPr>
          <p:cNvSpPr/>
          <p:nvPr/>
        </p:nvSpPr>
        <p:spPr>
          <a:xfrm>
            <a:off x="645667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390CEBA1-4E18-BB50-32B3-164946EB2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64D47DF-00BE-3D77-D3F7-52E2CF4FF239}"/>
              </a:ext>
            </a:extLst>
          </p:cNvPr>
          <p:cNvSpPr/>
          <p:nvPr/>
        </p:nvSpPr>
        <p:spPr>
          <a:xfrm>
            <a:off x="1313534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Shows Highest Intra-Category Pairing (146 times):</a:t>
            </a:r>
            <a:endParaRPr lang="en-US" sz="1900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B4552F83-EB50-79D8-F1F6-1CC21DF2BDE1}"/>
              </a:ext>
            </a:extLst>
          </p:cNvPr>
          <p:cNvSpPr/>
          <p:nvPr/>
        </p:nvSpPr>
        <p:spPr>
          <a:xfrm>
            <a:off x="679646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08453-3D73-6EAD-4EFD-F5AC9C5AB8D7}"/>
              </a:ext>
            </a:extLst>
          </p:cNvPr>
          <p:cNvSpPr txBox="1"/>
          <p:nvPr/>
        </p:nvSpPr>
        <p:spPr>
          <a:xfrm>
            <a:off x="2743742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B8213-178D-E654-9B57-5EDA508C4F28}"/>
              </a:ext>
            </a:extLst>
          </p:cNvPr>
          <p:cNvSpPr txBox="1"/>
          <p:nvPr/>
        </p:nvSpPr>
        <p:spPr>
          <a:xfrm>
            <a:off x="1267027" y="7097547"/>
            <a:ext cx="12388241" cy="39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Customers tend to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buy multiple clothing items together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supporting strategies like combo discounts or “Buy More Save More” offers.</a:t>
            </a:r>
            <a:endParaRPr lang="en-US" sz="1500" dirty="0"/>
          </a:p>
        </p:txBody>
      </p:sp>
      <p:pic>
        <p:nvPicPr>
          <p:cNvPr id="15" name="Graphic 14" descr="Daily calendar outline">
            <a:extLst>
              <a:ext uri="{FF2B5EF4-FFF2-40B4-BE49-F238E27FC236}">
                <a16:creationId xmlns:a16="http://schemas.microsoft.com/office/drawing/2014/main" id="{CF67612C-C87F-20E3-0A63-E81EE691A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67" y="5434172"/>
            <a:ext cx="438864" cy="438864"/>
          </a:xfrm>
          <a:prstGeom prst="rect">
            <a:avLst/>
          </a:prstGeom>
        </p:spPr>
      </p:pic>
      <p:pic>
        <p:nvPicPr>
          <p:cNvPr id="10" name="Graphic 9" descr="Tennis outline">
            <a:extLst>
              <a:ext uri="{FF2B5EF4-FFF2-40B4-BE49-F238E27FC236}">
                <a16:creationId xmlns:a16="http://schemas.microsoft.com/office/drawing/2014/main" id="{8A47A6EE-EC39-2C7A-11E2-4D43A12CBD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887" y="2803570"/>
            <a:ext cx="438864" cy="438864"/>
          </a:xfrm>
          <a:prstGeom prst="rect">
            <a:avLst/>
          </a:prstGeom>
        </p:spPr>
      </p:pic>
      <p:pic>
        <p:nvPicPr>
          <p:cNvPr id="18" name="Graphic 17" descr="Sport balls outline">
            <a:extLst>
              <a:ext uri="{FF2B5EF4-FFF2-40B4-BE49-F238E27FC236}">
                <a16:creationId xmlns:a16="http://schemas.microsoft.com/office/drawing/2014/main" id="{E496641A-8A68-B98D-D0BD-BDE27DE87A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667" y="4095976"/>
            <a:ext cx="438864" cy="438864"/>
          </a:xfrm>
          <a:prstGeom prst="rect">
            <a:avLst/>
          </a:prstGeom>
        </p:spPr>
      </p:pic>
      <p:pic>
        <p:nvPicPr>
          <p:cNvPr id="32" name="Graphic 31" descr="Formal Shirt outline">
            <a:extLst>
              <a:ext uri="{FF2B5EF4-FFF2-40B4-BE49-F238E27FC236}">
                <a16:creationId xmlns:a16="http://schemas.microsoft.com/office/drawing/2014/main" id="{E4A7A72C-9DC9-7D4A-C113-6E48C6D54E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9646" y="6713352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0052A8-E1A9-86C0-B8DE-85BBAB77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4" y="772160"/>
            <a:ext cx="11832350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05A0B-9A61-0E6E-CE58-897F254FBACA}"/>
              </a:ext>
            </a:extLst>
          </p:cNvPr>
          <p:cNvSpPr txBox="1"/>
          <p:nvPr/>
        </p:nvSpPr>
        <p:spPr>
          <a:xfrm>
            <a:off x="5411156" y="167328"/>
            <a:ext cx="3808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Top Product Returns: </a:t>
            </a:r>
          </a:p>
        </p:txBody>
      </p:sp>
    </p:spTree>
    <p:extLst>
      <p:ext uri="{BB962C8B-B14F-4D97-AF65-F5344CB8AC3E}">
        <p14:creationId xmlns:p14="http://schemas.microsoft.com/office/powerpoint/2010/main" val="322039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2A125-436C-0FD8-6407-D1FEBADF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EC0B12-C2B4-B417-AEA1-F7E52932BA44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Top Product Return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6EADB7C-368B-5EA5-0407-2DEE7B64CF7B}"/>
              </a:ext>
            </a:extLst>
          </p:cNvPr>
          <p:cNvSpPr/>
          <p:nvPr/>
        </p:nvSpPr>
        <p:spPr>
          <a:xfrm>
            <a:off x="681508" y="407974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F46FD4A-42F0-1F88-3E66-4FDDF2F69385}"/>
              </a:ext>
            </a:extLst>
          </p:cNvPr>
          <p:cNvSpPr/>
          <p:nvPr/>
        </p:nvSpPr>
        <p:spPr>
          <a:xfrm>
            <a:off x="681506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7D348B9-69AB-10CC-87E9-DFECD6FAA917}"/>
              </a:ext>
            </a:extLst>
          </p:cNvPr>
          <p:cNvSpPr/>
          <p:nvPr/>
        </p:nvSpPr>
        <p:spPr>
          <a:xfrm>
            <a:off x="681506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7293030-2595-31DA-5F33-FDEB6E48F6CD}"/>
              </a:ext>
            </a:extLst>
          </p:cNvPr>
          <p:cNvSpPr/>
          <p:nvPr/>
        </p:nvSpPr>
        <p:spPr>
          <a:xfrm>
            <a:off x="681506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99F8A83-51E6-6541-E703-C4E4AA452B0B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Highest Return by Quantity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Head Radical Pro 2023:</a:t>
            </a:r>
            <a:endParaRPr lang="en-US" sz="19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20C8E85-D392-681E-7A6D-6183D7472AB0}"/>
              </a:ext>
            </a:extLst>
          </p:cNvPr>
          <p:cNvSpPr/>
          <p:nvPr/>
        </p:nvSpPr>
        <p:spPr>
          <a:xfrm>
            <a:off x="1279555" y="1986555"/>
            <a:ext cx="113717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racket model had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return volume with 12 units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indicating potential concerns related to product satisfaction, sizing, or performance.</a:t>
            </a:r>
            <a:endParaRPr lang="en-US" sz="1500" b="1" dirty="0">
              <a:solidFill>
                <a:srgbClr val="4C4C4D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5F79753B-8252-54EC-6D91-E3BB9CDE6D59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Return by Revenue – </a:t>
            </a:r>
            <a:r>
              <a:rPr lang="en-US" sz="1900" b="1" dirty="0" err="1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Yonex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VCORE 100G 7th Gen: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1EA9855-4EB6-DC4F-87BA-73FCA4A3C5AF}"/>
              </a:ext>
            </a:extLst>
          </p:cNvPr>
          <p:cNvSpPr/>
          <p:nvPr/>
        </p:nvSpPr>
        <p:spPr>
          <a:xfrm>
            <a:off x="1267027" y="3322726"/>
            <a:ext cx="12375714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Accounted for the highest financial impact in returns, suggesting a need for closer evaluation of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expectations vs. customer experience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0363F69-890C-02D5-39B4-886F4C1AAA20}"/>
              </a:ext>
            </a:extLst>
          </p:cNvPr>
          <p:cNvSpPr/>
          <p:nvPr/>
        </p:nvSpPr>
        <p:spPr>
          <a:xfrm>
            <a:off x="1279555" y="415105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and Stringing Services Drive Most Returns:</a:t>
            </a:r>
            <a:endParaRPr lang="en-US" sz="19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CE811ABA-E329-AE20-1A2A-33F14A0BECD8}"/>
              </a:ext>
            </a:extLst>
          </p:cNvPr>
          <p:cNvSpPr/>
          <p:nvPr/>
        </p:nvSpPr>
        <p:spPr>
          <a:xfrm>
            <a:off x="1279556" y="4645584"/>
            <a:ext cx="1237571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Clothing (36.52%)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leads in return revenue, while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String and Services (37.04%)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tops return quantity, pointing to fit issues and potential service dissatisfaction.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D61DE500-F9F5-3E26-0B85-14E13B34853F}"/>
              </a:ext>
            </a:extLst>
          </p:cNvPr>
          <p:cNvSpPr/>
          <p:nvPr/>
        </p:nvSpPr>
        <p:spPr>
          <a:xfrm>
            <a:off x="1279555" y="540616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Frequent Returns in Specific String Models:</a:t>
            </a:r>
            <a:endParaRPr lang="en-US" sz="190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845FDD4E-B24B-1F9D-8C6D-8FF839260B9D}"/>
              </a:ext>
            </a:extLst>
          </p:cNvPr>
          <p:cNvSpPr/>
          <p:nvPr/>
        </p:nvSpPr>
        <p:spPr>
          <a:xfrm>
            <a:off x="1279555" y="5847378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stringing products (e.g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., </a:t>
            </a:r>
            <a:r>
              <a:rPr lang="en-US" sz="1500" b="1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Babolat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RPM, Head Velocity, Wilson Synthetic Gut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show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single-unit returns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suggesting niche dissatisfaction or incorrect purchase selection.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2C95A4CF-1323-93BE-F3D3-F4AEE8688690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8BBDE92B-25A8-46C0-6D58-9EB311517B3F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DF2A1A49-28F2-9C10-8F66-81038CEC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4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7840111C-3DB5-FBBE-587A-629092DEACEA}"/>
              </a:ext>
            </a:extLst>
          </p:cNvPr>
          <p:cNvSpPr/>
          <p:nvPr/>
        </p:nvSpPr>
        <p:spPr>
          <a:xfrm>
            <a:off x="645668" y="462511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AD7071AB-79FD-EB9A-6FC9-79776FA8F1DF}"/>
              </a:ext>
            </a:extLst>
          </p:cNvPr>
          <p:cNvSpPr/>
          <p:nvPr/>
        </p:nvSpPr>
        <p:spPr>
          <a:xfrm>
            <a:off x="645667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62FE1AA7-ACD6-85F4-86B1-75A8CC12C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CF63A195-2AAF-DCF7-DF2B-2387D7C898F0}"/>
              </a:ext>
            </a:extLst>
          </p:cNvPr>
          <p:cNvSpPr/>
          <p:nvPr/>
        </p:nvSpPr>
        <p:spPr>
          <a:xfrm>
            <a:off x="1313534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Overall Return Rate is Low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1.89%:</a:t>
            </a:r>
            <a:endParaRPr lang="en-US" sz="1900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2E2ED78-5B94-B179-65AA-C1EC2BAD06B4}"/>
              </a:ext>
            </a:extLst>
          </p:cNvPr>
          <p:cNvSpPr/>
          <p:nvPr/>
        </p:nvSpPr>
        <p:spPr>
          <a:xfrm>
            <a:off x="679646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08327-4AA9-AB8A-95B2-E7C84F47000D}"/>
              </a:ext>
            </a:extLst>
          </p:cNvPr>
          <p:cNvSpPr txBox="1"/>
          <p:nvPr/>
        </p:nvSpPr>
        <p:spPr>
          <a:xfrm>
            <a:off x="2743742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5F838-265E-50E9-8501-FFF6EA3EBDAA}"/>
              </a:ext>
            </a:extLst>
          </p:cNvPr>
          <p:cNvSpPr txBox="1"/>
          <p:nvPr/>
        </p:nvSpPr>
        <p:spPr>
          <a:xfrm>
            <a:off x="1267027" y="7101124"/>
            <a:ext cx="12388241" cy="39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Indicates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customer satisfactio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 overall, with minimal returns relative to total transactions.</a:t>
            </a:r>
            <a:endParaRPr lang="en-US" sz="1500" dirty="0"/>
          </a:p>
        </p:txBody>
      </p:sp>
      <p:pic>
        <p:nvPicPr>
          <p:cNvPr id="15" name="Graphic 14" descr="Daily calendar outline">
            <a:extLst>
              <a:ext uri="{FF2B5EF4-FFF2-40B4-BE49-F238E27FC236}">
                <a16:creationId xmlns:a16="http://schemas.microsoft.com/office/drawing/2014/main" id="{7AEC86B5-7A76-8BC7-4037-15E0FA79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67" y="5434172"/>
            <a:ext cx="438864" cy="438864"/>
          </a:xfrm>
          <a:prstGeom prst="rect">
            <a:avLst/>
          </a:prstGeom>
        </p:spPr>
      </p:pic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EE980533-12A9-6C02-529A-1E8BAAA63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646" y="6713133"/>
            <a:ext cx="438864" cy="438864"/>
          </a:xfrm>
          <a:prstGeom prst="rect">
            <a:avLst/>
          </a:prstGeom>
        </p:spPr>
      </p:pic>
      <p:pic>
        <p:nvPicPr>
          <p:cNvPr id="10" name="Graphic 9" descr="Formal Shirt outline">
            <a:extLst>
              <a:ext uri="{FF2B5EF4-FFF2-40B4-BE49-F238E27FC236}">
                <a16:creationId xmlns:a16="http://schemas.microsoft.com/office/drawing/2014/main" id="{6520E04C-4DF6-BA11-BCF6-88F61E73A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829" y="4141658"/>
            <a:ext cx="438864" cy="438864"/>
          </a:xfrm>
          <a:prstGeom prst="rect">
            <a:avLst/>
          </a:prstGeom>
        </p:spPr>
      </p:pic>
      <p:pic>
        <p:nvPicPr>
          <p:cNvPr id="16" name="Graphic 15" descr="Tennis racket and ball outline">
            <a:extLst>
              <a:ext uri="{FF2B5EF4-FFF2-40B4-BE49-F238E27FC236}">
                <a16:creationId xmlns:a16="http://schemas.microsoft.com/office/drawing/2014/main" id="{4B42EB29-379C-B817-EBA1-7CC97EAFDD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29" y="2897347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29DD7F-2AD5-DF7B-8BD2-AC50C15F9186}"/>
              </a:ext>
            </a:extLst>
          </p:cNvPr>
          <p:cNvSpPr/>
          <p:nvPr/>
        </p:nvSpPr>
        <p:spPr>
          <a:xfrm>
            <a:off x="682466" y="522885"/>
            <a:ext cx="618636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Answers to Analytical Questions</a:t>
            </a:r>
            <a:endParaRPr lang="en-US" sz="38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920B04F-A3B4-CDA7-6C3A-70E06E6DBE01}"/>
              </a:ext>
            </a:extLst>
          </p:cNvPr>
          <p:cNvSpPr/>
          <p:nvPr/>
        </p:nvSpPr>
        <p:spPr>
          <a:xfrm>
            <a:off x="682464" y="1314980"/>
            <a:ext cx="1326546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Clearly addressed critical business analytics questions:</a:t>
            </a:r>
            <a:endParaRPr lang="en-US" sz="1500" dirty="0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443735F-6B0F-8F37-25C0-F12EE59D5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26885"/>
              </p:ext>
            </p:extLst>
          </p:nvPr>
        </p:nvGraphicFramePr>
        <p:xfrm>
          <a:off x="784964" y="1907572"/>
          <a:ext cx="13162968" cy="59103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87656">
                  <a:extLst>
                    <a:ext uri="{9D8B030D-6E8A-4147-A177-3AD203B41FA5}">
                      <a16:colId xmlns:a16="http://schemas.microsoft.com/office/drawing/2014/main" val="1333436882"/>
                    </a:ext>
                  </a:extLst>
                </a:gridCol>
                <a:gridCol w="4387656">
                  <a:extLst>
                    <a:ext uri="{9D8B030D-6E8A-4147-A177-3AD203B41FA5}">
                      <a16:colId xmlns:a16="http://schemas.microsoft.com/office/drawing/2014/main" val="4270687824"/>
                    </a:ext>
                  </a:extLst>
                </a:gridCol>
                <a:gridCol w="4387656">
                  <a:extLst>
                    <a:ext uri="{9D8B030D-6E8A-4147-A177-3AD203B41FA5}">
                      <a16:colId xmlns:a16="http://schemas.microsoft.com/office/drawing/2014/main" val="844493772"/>
                    </a:ext>
                  </a:extLst>
                </a:gridCol>
              </a:tblGrid>
              <a:tr h="542203">
                <a:tc>
                  <a:txBody>
                    <a:bodyPr/>
                    <a:lstStyle/>
                    <a:p>
                      <a:r>
                        <a:rPr lang="en-CA" dirty="0"/>
                        <a:t>Analytical Questions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2335"/>
                  </a:ext>
                </a:extLst>
              </a:tr>
              <a:tr h="1450382">
                <a:tc>
                  <a:txBody>
                    <a:bodyPr/>
                    <a:lstStyle/>
                    <a:p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1.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What are the top categories?</a:t>
                      </a:r>
                      <a:endParaRPr lang="en-US" sz="150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String and Services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(29.89% of total sales and 37.59% of quantity) is the top-performing category.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Followed by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Rackets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(23.14%) and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Clothing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(15.61%).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Focus inventory and promotional strategies on high-performing categories like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stringing services and rackets.</a:t>
                      </a:r>
                      <a:endParaRPr lang="en-US" sz="1500" b="1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43145"/>
                  </a:ext>
                </a:extLst>
              </a:tr>
              <a:tr h="1208652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Heebo" pitchFamily="2" charset="-79"/>
                          <a:cs typeface="Heebo" pitchFamily="2" charset="-79"/>
                        </a:rPr>
                        <a:t>2. What are the top products in each category?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String and Services: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Tennis Labour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Rackets: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Head Radical Pro 2023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Balls: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Wilson U.S. Open Regular Duty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Strings: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Wilson NXT Natural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Clothing: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Crew Sweaters and Apparel Kits</a:t>
                      </a:r>
                    </a:p>
                    <a:p>
                      <a:endParaRPr lang="en-US" sz="140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Prioritize these products for stocking, promotions, and staff recommendations.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05165"/>
                  </a:ext>
                </a:extLst>
              </a:tr>
              <a:tr h="1497176">
                <a:tc>
                  <a:txBody>
                    <a:bodyPr/>
                    <a:lstStyle/>
                    <a:p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3.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What are the lower product sales in each category?</a:t>
                      </a:r>
                      <a:endParaRPr lang="en-US" sz="150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 err="1">
                          <a:latin typeface="Heebo" pitchFamily="2" charset="-79"/>
                          <a:cs typeface="Heebo" pitchFamily="2" charset="-79"/>
                        </a:rPr>
                        <a:t>ProPenn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 Regular Duty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(lowest sales revenue)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LOL Scrunchie White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,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Volant James Laces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,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Wilson RF Dampener 2-Pk</a:t>
                      </a: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 (only 1 unit sold each)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Discontinue or heavily discount </a:t>
                      </a: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low-performing items to reduce deadstock and free up shelf space.</a:t>
                      </a:r>
                      <a:endParaRPr lang="en-US" sz="150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79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536377"/>
            <a:ext cx="777859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Problem &amp; Analytics Questions</a:t>
            </a:r>
            <a:endParaRPr lang="en-US" sz="3800" b="1" dirty="0"/>
          </a:p>
        </p:txBody>
      </p:sp>
      <p:sp>
        <p:nvSpPr>
          <p:cNvPr id="4" name="Shape 1"/>
          <p:cNvSpPr/>
          <p:nvPr/>
        </p:nvSpPr>
        <p:spPr>
          <a:xfrm>
            <a:off x="682704" y="2267545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7" y="1830101"/>
            <a:ext cx="292537" cy="3656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6592" y="1793489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Inventory Planning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16592" y="2215328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Identifying top-selling products and forecasting demand to ensure optimal stock levels, minimizing shortages and reducing excess inventory.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2704" y="372772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67" y="3290284"/>
            <a:ext cx="292537" cy="3656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16592" y="3253672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Pricing Strategies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316592" y="3675510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sales data to develop competitive and profitable pricing models that maximize revenue.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2704" y="5187910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67" y="4750466"/>
            <a:ext cx="292537" cy="3656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6592" y="4713854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Promotional Planning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316592" y="5135693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customer buying patterns to design targeted and effective promotions that drive sales.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82704" y="664809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867" y="6210649"/>
            <a:ext cx="292537" cy="36564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16592" y="6174037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Operational Efficiency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316592" y="6595875"/>
            <a:ext cx="71447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Optimizing staffing schedules and store layout based on sales trends and customer traffic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3F1B-1088-657E-9E95-09BCAFF3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7E7D9B-7499-C9EF-DC30-5513370F39C9}"/>
              </a:ext>
            </a:extLst>
          </p:cNvPr>
          <p:cNvSpPr/>
          <p:nvPr/>
        </p:nvSpPr>
        <p:spPr>
          <a:xfrm>
            <a:off x="682466" y="522885"/>
            <a:ext cx="6186368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Answers to Analytical Questions</a:t>
            </a:r>
            <a:endParaRPr lang="en-US" sz="38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212DED4-18EE-741F-BE5E-87D353D7DAEE}"/>
              </a:ext>
            </a:extLst>
          </p:cNvPr>
          <p:cNvSpPr/>
          <p:nvPr/>
        </p:nvSpPr>
        <p:spPr>
          <a:xfrm>
            <a:off x="682464" y="1314980"/>
            <a:ext cx="1326546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2FCE3DAD-DD5D-250A-593D-13226276F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53997"/>
              </p:ext>
            </p:extLst>
          </p:nvPr>
        </p:nvGraphicFramePr>
        <p:xfrm>
          <a:off x="733714" y="1345439"/>
          <a:ext cx="13162968" cy="66518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87656">
                  <a:extLst>
                    <a:ext uri="{9D8B030D-6E8A-4147-A177-3AD203B41FA5}">
                      <a16:colId xmlns:a16="http://schemas.microsoft.com/office/drawing/2014/main" val="1333436882"/>
                    </a:ext>
                  </a:extLst>
                </a:gridCol>
                <a:gridCol w="4387656">
                  <a:extLst>
                    <a:ext uri="{9D8B030D-6E8A-4147-A177-3AD203B41FA5}">
                      <a16:colId xmlns:a16="http://schemas.microsoft.com/office/drawing/2014/main" val="4270687824"/>
                    </a:ext>
                  </a:extLst>
                </a:gridCol>
                <a:gridCol w="4387656">
                  <a:extLst>
                    <a:ext uri="{9D8B030D-6E8A-4147-A177-3AD203B41FA5}">
                      <a16:colId xmlns:a16="http://schemas.microsoft.com/office/drawing/2014/main" val="844493772"/>
                    </a:ext>
                  </a:extLst>
                </a:gridCol>
              </a:tblGrid>
              <a:tr h="542203">
                <a:tc>
                  <a:txBody>
                    <a:bodyPr/>
                    <a:lstStyle/>
                    <a:p>
                      <a:r>
                        <a:rPr lang="en-CA" dirty="0"/>
                        <a:t>Analytical Questions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2335"/>
                  </a:ext>
                </a:extLst>
              </a:tr>
              <a:tr h="1082565">
                <a:tc>
                  <a:txBody>
                    <a:bodyPr/>
                    <a:lstStyle/>
                    <a:p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4. Which days of the week will have more sales?</a:t>
                      </a:r>
                      <a:endParaRPr lang="en-US" sz="1500" b="1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Friday (749 units) and Monday ($19.9K revenue) </a:t>
                      </a: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are the top-performing days.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dirty="0">
                          <a:latin typeface="Heebo" pitchFamily="2" charset="-79"/>
                          <a:cs typeface="Heebo" pitchFamily="2" charset="-79"/>
                        </a:rPr>
                        <a:t>Weekdays contribute to 72.63% of all sales.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Schedule more staff </a:t>
                      </a: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and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promotions</a:t>
                      </a: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 on Fridays and Mondays; focus resources on weekdays.</a:t>
                      </a:r>
                      <a:endParaRPr lang="en-US" sz="1500" b="1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43145"/>
                  </a:ext>
                </a:extLst>
              </a:tr>
              <a:tr h="1208652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Heebo" pitchFamily="2" charset="-79"/>
                          <a:cs typeface="Heebo" pitchFamily="2" charset="-79"/>
                        </a:rPr>
                        <a:t>5. What are the peak sales hours of a day?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Morning</a:t>
                      </a: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 is the most profitable time slot with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$72.1K </a:t>
                      </a: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in sales and </a:t>
                      </a: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highest average transaction value ($52).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Afternoon follows with good volume but lower average spend.</a:t>
                      </a:r>
                      <a:endParaRPr lang="en-US" sz="1400" b="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Ensure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adequate staff availability </a:t>
                      </a:r>
                      <a:r>
                        <a:rPr lang="en-CA" sz="1500" dirty="0">
                          <a:latin typeface="Heebo" pitchFamily="2" charset="-79"/>
                          <a:cs typeface="Heebo" pitchFamily="2" charset="-79"/>
                        </a:rPr>
                        <a:t>and fresh inventory during morning hours for optimal customer experience.</a:t>
                      </a:r>
                      <a:endParaRPr lang="en-US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05165"/>
                  </a:ext>
                </a:extLst>
              </a:tr>
              <a:tr h="1377063">
                <a:tc>
                  <a:txBody>
                    <a:bodyPr/>
                    <a:lstStyle/>
                    <a:p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6. What are the items that are bought frequently together?</a:t>
                      </a:r>
                      <a:endParaRPr lang="en-US" sz="1500" b="1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Top product pair: </a:t>
                      </a: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Head Radical Pro 2023 + Tennis Labour (162 times).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dirty="0">
                          <a:latin typeface="Heebo" pitchFamily="2" charset="-79"/>
                          <a:cs typeface="Heebo" pitchFamily="2" charset="-79"/>
                        </a:rPr>
                        <a:t>Others: </a:t>
                      </a:r>
                      <a:r>
                        <a:rPr lang="en-CA" sz="1400" b="0" dirty="0">
                          <a:latin typeface="Heebo" pitchFamily="2" charset="-79"/>
                          <a:cs typeface="Heebo" pitchFamily="2" charset="-79"/>
                        </a:rPr>
                        <a:t>Tennis Labour + Wilson NXT Natural Strings, Wilson Regular + Extra Duty Balls.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500" b="0" dirty="0">
                          <a:latin typeface="Heebo" pitchFamily="2" charset="-79"/>
                          <a:cs typeface="Heebo" pitchFamily="2" charset="-79"/>
                        </a:rPr>
                        <a:t>Introduce </a:t>
                      </a:r>
                      <a:r>
                        <a:rPr lang="en-CA" sz="1500" b="1" dirty="0">
                          <a:latin typeface="Heebo" pitchFamily="2" charset="-79"/>
                          <a:cs typeface="Heebo" pitchFamily="2" charset="-79"/>
                        </a:rPr>
                        <a:t>bundled offers or combo </a:t>
                      </a:r>
                      <a:r>
                        <a:rPr lang="en-CA" sz="1500" b="0" dirty="0">
                          <a:latin typeface="Heebo" pitchFamily="2" charset="-79"/>
                          <a:cs typeface="Heebo" pitchFamily="2" charset="-79"/>
                        </a:rPr>
                        <a:t>discounts on commonly paired products to increase average basket size.</a:t>
                      </a:r>
                      <a:endParaRPr lang="en-US" sz="1500" b="0" dirty="0"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3514"/>
                  </a:ext>
                </a:extLst>
              </a:tr>
              <a:tr h="1497176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Heebo" pitchFamily="2" charset="-79"/>
                          <a:cs typeface="Heebo" pitchFamily="2" charset="-79"/>
                        </a:rPr>
                        <a:t>7. What are the top products that have been returned?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latin typeface="Heebo" pitchFamily="2" charset="-79"/>
                          <a:cs typeface="Heebo" pitchFamily="2" charset="-79"/>
                        </a:rPr>
                        <a:t>By Quantity: </a:t>
                      </a:r>
                      <a:r>
                        <a:rPr lang="en-US" sz="1400" b="0" dirty="0">
                          <a:latin typeface="Heebo" pitchFamily="2" charset="-79"/>
                          <a:cs typeface="Heebo" pitchFamily="2" charset="-79"/>
                        </a:rPr>
                        <a:t>Head Radical Pro 2023 (12 units).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latin typeface="Heebo" pitchFamily="2" charset="-79"/>
                          <a:cs typeface="Heebo" pitchFamily="2" charset="-79"/>
                        </a:rPr>
                        <a:t>By Revenue: </a:t>
                      </a:r>
                      <a:r>
                        <a:rPr lang="en-US" sz="1400" b="0" dirty="0" err="1">
                          <a:latin typeface="Heebo" pitchFamily="2" charset="-79"/>
                          <a:cs typeface="Heebo" pitchFamily="2" charset="-79"/>
                        </a:rPr>
                        <a:t>Yonex</a:t>
                      </a:r>
                      <a:r>
                        <a:rPr lang="en-US" sz="1400" b="0" dirty="0">
                          <a:latin typeface="Heebo" pitchFamily="2" charset="-79"/>
                          <a:cs typeface="Heebo" pitchFamily="2" charset="-79"/>
                        </a:rPr>
                        <a:t> VCORE 100G (Highest dollar value returned).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latin typeface="Heebo" pitchFamily="2" charset="-79"/>
                          <a:cs typeface="Heebo" pitchFamily="2" charset="-79"/>
                        </a:rPr>
                        <a:t>Categories with most returns: </a:t>
                      </a:r>
                      <a:r>
                        <a:rPr lang="en-US" sz="1400" b="0" dirty="0">
                          <a:latin typeface="Heebo" pitchFamily="2" charset="-79"/>
                          <a:cs typeface="Heebo" pitchFamily="2" charset="-79"/>
                        </a:rPr>
                        <a:t>Clothing (36.52% by revenue) and String and Services (37.04% by quantity).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b="0" dirty="0">
                          <a:latin typeface="Heebo" pitchFamily="2" charset="-79"/>
                          <a:cs typeface="Heebo" pitchFamily="2" charset="-79"/>
                        </a:rPr>
                        <a:t>Investigate </a:t>
                      </a:r>
                      <a:r>
                        <a:rPr lang="en-US" sz="1500" b="1" dirty="0">
                          <a:latin typeface="Heebo" pitchFamily="2" charset="-79"/>
                          <a:cs typeface="Heebo" pitchFamily="2" charset="-79"/>
                        </a:rPr>
                        <a:t>product sizing, quality, and service delivery</a:t>
                      </a:r>
                      <a:r>
                        <a:rPr lang="en-US" sz="1500" b="0" dirty="0">
                          <a:latin typeface="Heebo" pitchFamily="2" charset="-79"/>
                          <a:cs typeface="Heebo" pitchFamily="2" charset="-79"/>
                        </a:rPr>
                        <a:t>. Improve product descriptions or trial options to reduce returns.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63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91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6CA1FF0-51D9-27B8-7F99-B5CBC04A01AF}"/>
              </a:ext>
            </a:extLst>
          </p:cNvPr>
          <p:cNvSpPr/>
          <p:nvPr/>
        </p:nvSpPr>
        <p:spPr>
          <a:xfrm>
            <a:off x="748070" y="760690"/>
            <a:ext cx="879598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Implementation &amp; Future Optimization</a:t>
            </a:r>
            <a:endParaRPr lang="en-US" sz="4200" b="1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51FDA85-66E5-B488-5CCE-D7FA4358CEAA}"/>
              </a:ext>
            </a:extLst>
          </p:cNvPr>
          <p:cNvSpPr/>
          <p:nvPr/>
        </p:nvSpPr>
        <p:spPr>
          <a:xfrm>
            <a:off x="748070" y="2096453"/>
            <a:ext cx="480893" cy="4808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3A5632-165C-EB68-F489-D2F5EAA5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9" y="2176463"/>
            <a:ext cx="320635" cy="320635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A57EE9B-8B15-8D3C-57D3-DB3A02BB0D2E}"/>
              </a:ext>
            </a:extLst>
          </p:cNvPr>
          <p:cNvSpPr/>
          <p:nvPr/>
        </p:nvSpPr>
        <p:spPr>
          <a:xfrm>
            <a:off x="1442680" y="209645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Data-Driven Inventory Planning:</a:t>
            </a:r>
            <a:endParaRPr lang="en-US" sz="2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20A589E-2D93-1F96-F33B-15B15C687A5F}"/>
              </a:ext>
            </a:extLst>
          </p:cNvPr>
          <p:cNvSpPr/>
          <p:nvPr/>
        </p:nvSpPr>
        <p:spPr>
          <a:xfrm>
            <a:off x="1442680" y="2558653"/>
            <a:ext cx="5765721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Identified best- and worst-performing products and categories.</a:t>
            </a: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Allowed for informed stocking decisions to minimize stockouts and reduce excess inventory.</a:t>
            </a:r>
            <a:endParaRPr lang="en-US" sz="14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4CD5B6A-9F0C-0819-1B2C-33F471FF8520}"/>
              </a:ext>
            </a:extLst>
          </p:cNvPr>
          <p:cNvSpPr/>
          <p:nvPr/>
        </p:nvSpPr>
        <p:spPr>
          <a:xfrm>
            <a:off x="7422118" y="2096453"/>
            <a:ext cx="480893" cy="4808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3C306A0-1F55-EFD2-7FB4-892E8E1E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188" y="2176463"/>
            <a:ext cx="320635" cy="320635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5745EC98-1127-DFAC-87DC-DD9DE4AD2F69}"/>
              </a:ext>
            </a:extLst>
          </p:cNvPr>
          <p:cNvSpPr/>
          <p:nvPr/>
        </p:nvSpPr>
        <p:spPr>
          <a:xfrm>
            <a:off x="8116729" y="209645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Satisfaction &amp; Quality Control:</a:t>
            </a:r>
            <a:endParaRPr lang="en-US" sz="21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C47B356-E500-1927-4585-F10674A59EB2}"/>
              </a:ext>
            </a:extLst>
          </p:cNvPr>
          <p:cNvSpPr/>
          <p:nvPr/>
        </p:nvSpPr>
        <p:spPr>
          <a:xfrm>
            <a:off x="8116729" y="2558653"/>
            <a:ext cx="5765721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 analysis revealed issues with specific products and categories.</a:t>
            </a: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Actionable input for quality improvement and enhanced customer service.</a:t>
            </a:r>
            <a:endParaRPr lang="en-US" sz="1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D3AB08C6-6532-774B-BE2F-734996490C9C}"/>
              </a:ext>
            </a:extLst>
          </p:cNvPr>
          <p:cNvSpPr/>
          <p:nvPr/>
        </p:nvSpPr>
        <p:spPr>
          <a:xfrm>
            <a:off x="748070" y="4038600"/>
            <a:ext cx="480893" cy="4808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CAB31460-1536-9B0C-10A6-E689D21E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9" y="4118610"/>
            <a:ext cx="320635" cy="320635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B6146361-71C0-67B3-B799-5124810E5712}"/>
              </a:ext>
            </a:extLst>
          </p:cNvPr>
          <p:cNvSpPr/>
          <p:nvPr/>
        </p:nvSpPr>
        <p:spPr>
          <a:xfrm>
            <a:off x="1442680" y="4038600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Operational Efficiency:</a:t>
            </a:r>
            <a:endParaRPr lang="en-US" sz="21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37A8F52-C55D-AD17-5CA2-D63D1054A963}"/>
              </a:ext>
            </a:extLst>
          </p:cNvPr>
          <p:cNvSpPr/>
          <p:nvPr/>
        </p:nvSpPr>
        <p:spPr>
          <a:xfrm>
            <a:off x="1442680" y="4500801"/>
            <a:ext cx="5765721" cy="1154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Weekly and hourly sales analysis provided insights into peak traffic times.</a:t>
            </a: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Enabled smarter staff scheduling and store layout planning.</a:t>
            </a:r>
            <a:endParaRPr lang="en-US" sz="1400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EDF6B653-041E-3BCD-F82F-18AAE9A63797}"/>
              </a:ext>
            </a:extLst>
          </p:cNvPr>
          <p:cNvSpPr/>
          <p:nvPr/>
        </p:nvSpPr>
        <p:spPr>
          <a:xfrm>
            <a:off x="7422118" y="4311135"/>
            <a:ext cx="480893" cy="4808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246DB88-EA28-2247-4461-22F454DB9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188" y="4391145"/>
            <a:ext cx="320635" cy="320635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60EF6E0A-612F-4D05-679C-597BD49320A6}"/>
              </a:ext>
            </a:extLst>
          </p:cNvPr>
          <p:cNvSpPr/>
          <p:nvPr/>
        </p:nvSpPr>
        <p:spPr>
          <a:xfrm>
            <a:off x="8116729" y="431113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Seamless Technical Integration:</a:t>
            </a:r>
            <a:endParaRPr lang="en-US" sz="21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786A6FCA-CE11-2586-6441-A0116C7C6CAE}"/>
              </a:ext>
            </a:extLst>
          </p:cNvPr>
          <p:cNvSpPr/>
          <p:nvPr/>
        </p:nvSpPr>
        <p:spPr>
          <a:xfrm>
            <a:off x="8116729" y="4773336"/>
            <a:ext cx="57657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using CSV exports from Lightspeed and Shopify.</a:t>
            </a: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Cleaned in Python and visualized through a custom Power BI star schema model with advanced DAX measures.</a:t>
            </a:r>
            <a:endParaRPr lang="en-US" sz="140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64AD71DF-6995-D196-6654-63CCCC344681}"/>
              </a:ext>
            </a:extLst>
          </p:cNvPr>
          <p:cNvSpPr/>
          <p:nvPr/>
        </p:nvSpPr>
        <p:spPr>
          <a:xfrm>
            <a:off x="748070" y="5980748"/>
            <a:ext cx="480893" cy="4808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8A812C05-9C56-E2EC-CDCD-FBB258B41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39" y="6060758"/>
            <a:ext cx="320635" cy="320635"/>
          </a:xfrm>
          <a:prstGeom prst="rect">
            <a:avLst/>
          </a:prstGeom>
        </p:spPr>
      </p:pic>
      <p:sp>
        <p:nvSpPr>
          <p:cNvPr id="21" name="Text 14">
            <a:extLst>
              <a:ext uri="{FF2B5EF4-FFF2-40B4-BE49-F238E27FC236}">
                <a16:creationId xmlns:a16="http://schemas.microsoft.com/office/drawing/2014/main" id="{EFDB34EB-6B9C-55D6-0E50-39028BE87556}"/>
              </a:ext>
            </a:extLst>
          </p:cNvPr>
          <p:cNvSpPr/>
          <p:nvPr/>
        </p:nvSpPr>
        <p:spPr>
          <a:xfrm>
            <a:off x="1442680" y="598074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Targeted Promotions &amp; Bundling:</a:t>
            </a:r>
            <a:endParaRPr lang="en-US" sz="21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47F83659-258E-0941-6010-8A0944C414AB}"/>
              </a:ext>
            </a:extLst>
          </p:cNvPr>
          <p:cNvSpPr/>
          <p:nvPr/>
        </p:nvSpPr>
        <p:spPr>
          <a:xfrm>
            <a:off x="1442680" y="6442948"/>
            <a:ext cx="5765721" cy="1154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pairing insights allowed the business to design bundled offers (e.g., racket + </a:t>
            </a:r>
            <a:r>
              <a:rPr lang="en-US" sz="14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labour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).</a:t>
            </a: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Seasonal and weekly trends guide the timing of discounts and marketing efforts.</a:t>
            </a:r>
            <a:endParaRPr lang="en-US" sz="1400" dirty="0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0AC80ABE-F1E9-8146-3217-2E04A05625A5}"/>
              </a:ext>
            </a:extLst>
          </p:cNvPr>
          <p:cNvSpPr/>
          <p:nvPr/>
        </p:nvSpPr>
        <p:spPr>
          <a:xfrm>
            <a:off x="8116729" y="6442948"/>
            <a:ext cx="57657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57205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383"/>
            <a:ext cx="6686550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Business Impact</a:t>
            </a:r>
            <a:endParaRPr lang="en-US" sz="41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1677114"/>
            <a:ext cx="2168128" cy="12261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247" y="2255044"/>
            <a:ext cx="299204" cy="374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6737" y="1889879"/>
            <a:ext cx="293703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Decision-Making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26737" y="2349937"/>
            <a:ext cx="376213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insights for new store setup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67074" y="2920246"/>
            <a:ext cx="8665369" cy="11430"/>
          </a:xfrm>
          <a:prstGeom prst="roundRect">
            <a:avLst>
              <a:gd name="adj" fmla="val 2793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780" y="2956322"/>
            <a:ext cx="4336375" cy="122610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366" y="3382328"/>
            <a:ext cx="299204" cy="3740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0920" y="316908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Operational Excellence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10920" y="3629144"/>
            <a:ext cx="432601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Optimized inventory, staffing, and store layout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51258" y="4199453"/>
            <a:ext cx="7581186" cy="11430"/>
          </a:xfrm>
          <a:prstGeom prst="roundRect">
            <a:avLst>
              <a:gd name="adj" fmla="val 27931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97" y="4235529"/>
            <a:ext cx="6504623" cy="122610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247" y="4661535"/>
            <a:ext cx="299204" cy="3740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4984" y="444829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Financial Performance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4984" y="4908352"/>
            <a:ext cx="328445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Increased sales and reduced costs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637460" y="6041708"/>
            <a:ext cx="13140690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Power BI solution empowered Tennis Central with actionable insights to support the launch of its new store. By identifying top-selling products, peak sales periods, and return trends, the team enabled data-driven decisions in inventory planning, staffing, and promotions. The dashboards provide a scalable, integrated, and user-friendly platform that enhances operational efficiency and supports future growth.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44855" y="6962061"/>
            <a:ext cx="131406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2FB40-BA08-72D3-1DC8-515BE066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27" y="772160"/>
            <a:ext cx="11884944" cy="6685278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AD83-A39F-24B0-FDE5-8DF0066D36F7}"/>
              </a:ext>
            </a:extLst>
          </p:cNvPr>
          <p:cNvSpPr txBox="1"/>
          <p:nvPr/>
        </p:nvSpPr>
        <p:spPr>
          <a:xfrm>
            <a:off x="6398748" y="115350"/>
            <a:ext cx="191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Homepage:</a:t>
            </a:r>
          </a:p>
        </p:txBody>
      </p:sp>
    </p:spTree>
    <p:extLst>
      <p:ext uri="{BB962C8B-B14F-4D97-AF65-F5344CB8AC3E}">
        <p14:creationId xmlns:p14="http://schemas.microsoft.com/office/powerpoint/2010/main" val="263182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077A-9919-DED3-26BB-0EBE4411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5107A8E-E0CE-5B9C-1B62-2A9DDFF34CBA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Homepage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CE8D28-9A68-8ADB-596C-CB070DB4137D}"/>
              </a:ext>
            </a:extLst>
          </p:cNvPr>
          <p:cNvSpPr/>
          <p:nvPr/>
        </p:nvSpPr>
        <p:spPr>
          <a:xfrm>
            <a:off x="681505" y="395448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A30C415-A088-05AC-33A2-35842EA729AC}"/>
              </a:ext>
            </a:extLst>
          </p:cNvPr>
          <p:cNvSpPr/>
          <p:nvPr/>
        </p:nvSpPr>
        <p:spPr>
          <a:xfrm>
            <a:off x="681505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E3ECCF1-EBAB-F7A2-4948-9A5AEB00F549}"/>
              </a:ext>
            </a:extLst>
          </p:cNvPr>
          <p:cNvSpPr/>
          <p:nvPr/>
        </p:nvSpPr>
        <p:spPr>
          <a:xfrm>
            <a:off x="681505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D03D227-D355-BA41-8007-35E7888D7828}"/>
              </a:ext>
            </a:extLst>
          </p:cNvPr>
          <p:cNvSpPr/>
          <p:nvPr/>
        </p:nvSpPr>
        <p:spPr>
          <a:xfrm>
            <a:off x="681505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290CF37-D51A-0CEC-58AB-62579048F2D9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Sales Overview:</a:t>
            </a:r>
            <a:endParaRPr lang="en-US" sz="19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9EC64530-915A-F9DC-2601-263BB9D03241}"/>
              </a:ext>
            </a:extLst>
          </p:cNvPr>
          <p:cNvSpPr/>
          <p:nvPr/>
        </p:nvSpPr>
        <p:spPr>
          <a:xfrm>
            <a:off x="1279555" y="1986555"/>
            <a:ext cx="1273761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Achieved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sales of 116.8K from 4,280 units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highlighting strong overall market performance.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sale per transaction stands at $45.13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indicating solid consumer purchasing power.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217529A2-94C6-EC26-4958-0E895E48B1E4}"/>
              </a:ext>
            </a:extLst>
          </p:cNvPr>
          <p:cNvSpPr/>
          <p:nvPr/>
        </p:nvSpPr>
        <p:spPr>
          <a:xfrm>
            <a:off x="1267026" y="2778872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Monthly Sales Patterns:</a:t>
            </a:r>
            <a:endParaRPr lang="en-US" sz="19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CC26CEB-BE89-C237-53D9-79937E26F7F3}"/>
              </a:ext>
            </a:extLst>
          </p:cNvPr>
          <p:cNvSpPr/>
          <p:nvPr/>
        </p:nvSpPr>
        <p:spPr>
          <a:xfrm>
            <a:off x="1267025" y="3200710"/>
            <a:ext cx="12375713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Significant peak observed in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October (36.9K) and November (28.4K),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seasonal demand increases.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Sales momentum continues through December, highlighting a sustained end-of-year shopping trend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4C4C4D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73549BD-7C54-81DF-C655-F0AF72801A0C}"/>
              </a:ext>
            </a:extLst>
          </p:cNvPr>
          <p:cNvSpPr/>
          <p:nvPr/>
        </p:nvSpPr>
        <p:spPr>
          <a:xfrm>
            <a:off x="1279553" y="4025798"/>
            <a:ext cx="33180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Performing Categories:</a:t>
            </a:r>
            <a:endParaRPr lang="en-US" sz="19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6C18E394-D800-328E-B1E0-B1FC91F07BB3}"/>
              </a:ext>
            </a:extLst>
          </p:cNvPr>
          <p:cNvSpPr/>
          <p:nvPr/>
        </p:nvSpPr>
        <p:spPr>
          <a:xfrm>
            <a:off x="1279553" y="4520324"/>
            <a:ext cx="119108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Clothing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Footwear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generated highest revenue, suggesting consumer preference towards apparel.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total quantities sold in Balls (1,518 units),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reflecting frequent purchase behavior due to regular usage and replacements.</a:t>
            </a: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B390885B-AD64-34E7-7C1A-476AF2D35991}"/>
              </a:ext>
            </a:extLst>
          </p:cNvPr>
          <p:cNvSpPr/>
          <p:nvPr/>
        </p:nvSpPr>
        <p:spPr>
          <a:xfrm>
            <a:off x="1279554" y="5406168"/>
            <a:ext cx="376897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Brand Performance:</a:t>
            </a:r>
            <a:endParaRPr lang="en-US" sz="19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B62193EA-C840-FBAF-BFC6-C25467C81A0F}"/>
              </a:ext>
            </a:extLst>
          </p:cNvPr>
          <p:cNvSpPr/>
          <p:nvPr/>
        </p:nvSpPr>
        <p:spPr>
          <a:xfrm>
            <a:off x="1279553" y="580706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 (20.98%)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Tennis Central (17.85%)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emerge as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dominant brands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critical for inventory planning and targeted marketing.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Notable market share held by other brands such as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Nike (8.79%)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Babolat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(7.5%),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indicating diversified customer preferences.</a:t>
            </a: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5B49BD5A-202F-0237-068A-AA055C53699E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9ECF3727-2DDB-2D85-F663-B3ACD55DDAF2}"/>
              </a:ext>
            </a:extLst>
          </p:cNvPr>
          <p:cNvSpPr/>
          <p:nvPr/>
        </p:nvSpPr>
        <p:spPr>
          <a:xfrm>
            <a:off x="633138" y="325292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49741371-CD22-7A12-7B67-ED3E49ED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234" y="-488581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841929DE-C719-5CEF-91F1-477193A1DF97}"/>
              </a:ext>
            </a:extLst>
          </p:cNvPr>
          <p:cNvSpPr/>
          <p:nvPr/>
        </p:nvSpPr>
        <p:spPr>
          <a:xfrm>
            <a:off x="645665" y="449985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FB6BDD82-B52E-C895-2B25-1BE765C23EC9}"/>
              </a:ext>
            </a:extLst>
          </p:cNvPr>
          <p:cNvSpPr/>
          <p:nvPr/>
        </p:nvSpPr>
        <p:spPr>
          <a:xfrm>
            <a:off x="645666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9454D53B-F0C3-960D-0351-959EFC6B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EDC8726-649B-FAF1-34D7-C3248FD57CB3}"/>
              </a:ext>
            </a:extLst>
          </p:cNvPr>
          <p:cNvSpPr/>
          <p:nvPr/>
        </p:nvSpPr>
        <p:spPr>
          <a:xfrm>
            <a:off x="1313533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Return Rate Analysis:</a:t>
            </a:r>
            <a:endParaRPr lang="en-US" sz="19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4601ADB-24B5-DDD0-5DE1-C34E521B2D64}"/>
              </a:ext>
            </a:extLst>
          </p:cNvPr>
          <p:cNvSpPr/>
          <p:nvPr/>
        </p:nvSpPr>
        <p:spPr>
          <a:xfrm>
            <a:off x="679645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D21A-1350-3447-8266-E411A8B17CE6}"/>
              </a:ext>
            </a:extLst>
          </p:cNvPr>
          <p:cNvSpPr txBox="1"/>
          <p:nvPr/>
        </p:nvSpPr>
        <p:spPr>
          <a:xfrm>
            <a:off x="2731212" y="7305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01981-82AB-5F87-A961-707033A7CF21}"/>
              </a:ext>
            </a:extLst>
          </p:cNvPr>
          <p:cNvSpPr txBox="1"/>
          <p:nvPr/>
        </p:nvSpPr>
        <p:spPr>
          <a:xfrm>
            <a:off x="1267026" y="701837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return rates for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Clothing (6.57%)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Footwear (7.02%),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emphasizing a need to address quality control or sizing/fit issues to enhance customer satisfaction.</a:t>
            </a:r>
            <a:endParaRPr lang="en-US" sz="1500" dirty="0"/>
          </a:p>
        </p:txBody>
      </p:sp>
      <p:pic>
        <p:nvPicPr>
          <p:cNvPr id="15" name="Graphic 14" descr="Shirt outline">
            <a:extLst>
              <a:ext uri="{FF2B5EF4-FFF2-40B4-BE49-F238E27FC236}">
                <a16:creationId xmlns:a16="http://schemas.microsoft.com/office/drawing/2014/main" id="{A100BFFC-0CCD-D609-FB7A-2FE160989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05" y="5520344"/>
            <a:ext cx="358382" cy="358382"/>
          </a:xfrm>
          <a:prstGeom prst="rect">
            <a:avLst/>
          </a:prstGeom>
        </p:spPr>
      </p:pic>
      <p:pic>
        <p:nvPicPr>
          <p:cNvPr id="17" name="Graphic 16" descr="Rating 1 Star with solid fill">
            <a:extLst>
              <a:ext uri="{FF2B5EF4-FFF2-40B4-BE49-F238E27FC236}">
                <a16:creationId xmlns:a16="http://schemas.microsoft.com/office/drawing/2014/main" id="{E345435A-07D5-76B9-E352-AFD2CDBB7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023" y="6747046"/>
            <a:ext cx="438864" cy="438864"/>
          </a:xfrm>
          <a:prstGeom prst="rect">
            <a:avLst/>
          </a:prstGeom>
        </p:spPr>
      </p:pic>
      <p:pic>
        <p:nvPicPr>
          <p:cNvPr id="36" name="Graphic 35" descr="Tennis racket and ball outline">
            <a:extLst>
              <a:ext uri="{FF2B5EF4-FFF2-40B4-BE49-F238E27FC236}">
                <a16:creationId xmlns:a16="http://schemas.microsoft.com/office/drawing/2014/main" id="{929A7C3A-E9CD-083D-7221-60185F03C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300" y="2790812"/>
            <a:ext cx="438864" cy="438864"/>
          </a:xfrm>
          <a:prstGeom prst="rect">
            <a:avLst/>
          </a:prstGeom>
        </p:spPr>
      </p:pic>
      <p:pic>
        <p:nvPicPr>
          <p:cNvPr id="12" name="Graphic 11" descr="Scatterplot outline">
            <a:extLst>
              <a:ext uri="{FF2B5EF4-FFF2-40B4-BE49-F238E27FC236}">
                <a16:creationId xmlns:a16="http://schemas.microsoft.com/office/drawing/2014/main" id="{39984E40-4CDB-C923-9BE1-A0429921E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1092" y="4060990"/>
            <a:ext cx="380910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CD9E46-B8E4-050D-C7FC-68C20BF6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18" y="772160"/>
            <a:ext cx="11728563" cy="6685278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4B662-1F88-B7C0-9EE9-EA2F9159B5EB}"/>
              </a:ext>
            </a:extLst>
          </p:cNvPr>
          <p:cNvSpPr txBox="1"/>
          <p:nvPr/>
        </p:nvSpPr>
        <p:spPr>
          <a:xfrm>
            <a:off x="5668661" y="155248"/>
            <a:ext cx="3293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Product Categories:</a:t>
            </a:r>
          </a:p>
        </p:txBody>
      </p:sp>
    </p:spTree>
    <p:extLst>
      <p:ext uri="{BB962C8B-B14F-4D97-AF65-F5344CB8AC3E}">
        <p14:creationId xmlns:p14="http://schemas.microsoft.com/office/powerpoint/2010/main" val="101500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091D0-5E82-FDAD-73D1-9FE761C6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82B4C1-B599-D780-DF70-9728C2D6C920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Product Categories 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9F2025-CFFC-2027-80E4-9A04B3A577B8}"/>
              </a:ext>
            </a:extLst>
          </p:cNvPr>
          <p:cNvSpPr/>
          <p:nvPr/>
        </p:nvSpPr>
        <p:spPr>
          <a:xfrm>
            <a:off x="681505" y="395448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992146-FF1C-CF78-BF1E-047DE78093F6}"/>
              </a:ext>
            </a:extLst>
          </p:cNvPr>
          <p:cNvSpPr/>
          <p:nvPr/>
        </p:nvSpPr>
        <p:spPr>
          <a:xfrm>
            <a:off x="681505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72E1993-D7A6-B920-7A70-5742F1581D0E}"/>
              </a:ext>
            </a:extLst>
          </p:cNvPr>
          <p:cNvSpPr/>
          <p:nvPr/>
        </p:nvSpPr>
        <p:spPr>
          <a:xfrm>
            <a:off x="681505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A80B1A0-7A29-2150-E944-E4890081A725}"/>
              </a:ext>
            </a:extLst>
          </p:cNvPr>
          <p:cNvSpPr/>
          <p:nvPr/>
        </p:nvSpPr>
        <p:spPr>
          <a:xfrm>
            <a:off x="681505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13E47E4-3F3D-56D6-0519-D200DBBA291C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Category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String and Services:</a:t>
            </a:r>
            <a:endParaRPr lang="en-US" sz="19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6C5AC219-E3F0-4556-828F-CFE1223EF30E}"/>
              </a:ext>
            </a:extLst>
          </p:cNvPr>
          <p:cNvSpPr/>
          <p:nvPr/>
        </p:nvSpPr>
        <p:spPr>
          <a:xfrm>
            <a:off x="1279555" y="1986555"/>
            <a:ext cx="1273761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Leads with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29.89% of total sales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37.59% of total quantity sold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indicating high demand for essential tennis services such as racket stringing and maintenance.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0F54623-A624-A7C3-4877-1EFD9650AD9D}"/>
              </a:ext>
            </a:extLst>
          </p:cNvPr>
          <p:cNvSpPr/>
          <p:nvPr/>
        </p:nvSpPr>
        <p:spPr>
          <a:xfrm>
            <a:off x="1279555" y="2885407"/>
            <a:ext cx="24382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Strong Sales in Rackets:</a:t>
            </a:r>
            <a:endParaRPr lang="en-US" sz="19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8C4DAB4-4B7C-06F3-6002-830D0C9EF4C0}"/>
              </a:ext>
            </a:extLst>
          </p:cNvPr>
          <p:cNvSpPr/>
          <p:nvPr/>
        </p:nvSpPr>
        <p:spPr>
          <a:xfrm>
            <a:off x="1279554" y="3307245"/>
            <a:ext cx="11910893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Contributes significantly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(23.14%) to total sales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indicating consistent customer investment in essential tennis equipment.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081253E-090E-7A54-E256-5A480D69CE69}"/>
              </a:ext>
            </a:extLst>
          </p:cNvPr>
          <p:cNvSpPr/>
          <p:nvPr/>
        </p:nvSpPr>
        <p:spPr>
          <a:xfrm>
            <a:off x="1279553" y="4025798"/>
            <a:ext cx="33180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Volume but Lower Revenue:</a:t>
            </a:r>
            <a:endParaRPr lang="en-US" sz="19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0E2EE916-4681-A603-E99F-38CBCD48EAE2}"/>
              </a:ext>
            </a:extLst>
          </p:cNvPr>
          <p:cNvSpPr/>
          <p:nvPr/>
        </p:nvSpPr>
        <p:spPr>
          <a:xfrm>
            <a:off x="1279553" y="4520324"/>
            <a:ext cx="119108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Balls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show a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sales volume (35.47% of total quantity),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yet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revenue share (10.54%),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reflecting frequent low-cost, high-volume purchasing behaviors.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3011CFC9-6AAD-7E44-1188-B55E7D7C8F1D}"/>
              </a:ext>
            </a:extLst>
          </p:cNvPr>
          <p:cNvSpPr/>
          <p:nvPr/>
        </p:nvSpPr>
        <p:spPr>
          <a:xfrm>
            <a:off x="1279554" y="5406168"/>
            <a:ext cx="376897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Apparel and Footwear Performance:</a:t>
            </a:r>
            <a:endParaRPr lang="en-US" sz="1900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FB6B9590-29C2-EA57-6C4C-58D16C35A15F}"/>
              </a:ext>
            </a:extLst>
          </p:cNvPr>
          <p:cNvSpPr/>
          <p:nvPr/>
        </p:nvSpPr>
        <p:spPr>
          <a:xfrm>
            <a:off x="1279553" y="580706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Clothing (15.61% of total sales)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Footwear (13.76% of total sales)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represent steady consumer interest, presenting opportunities for targeted promotions and upselling strategies.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6B0B2155-C957-D7E3-7859-C722257F0887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CCF3AC14-5378-B6EF-B6B2-A8F580C015E9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0E321A40-0126-A008-998F-E1A7417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3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4EB02F7A-88C2-EAD1-A757-371243485A32}"/>
              </a:ext>
            </a:extLst>
          </p:cNvPr>
          <p:cNvSpPr/>
          <p:nvPr/>
        </p:nvSpPr>
        <p:spPr>
          <a:xfrm>
            <a:off x="645665" y="449985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5D3E608B-C123-CF99-F037-FE9779E8C694}"/>
              </a:ext>
            </a:extLst>
          </p:cNvPr>
          <p:cNvSpPr/>
          <p:nvPr/>
        </p:nvSpPr>
        <p:spPr>
          <a:xfrm>
            <a:off x="645666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8277DF1B-DC9C-CBE6-8AC1-A526CC3C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7C76CC1-96C2-13C3-F4E1-228A473CB773}"/>
              </a:ext>
            </a:extLst>
          </p:cNvPr>
          <p:cNvSpPr/>
          <p:nvPr/>
        </p:nvSpPr>
        <p:spPr>
          <a:xfrm>
            <a:off x="1313533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Areas for Review and Optimization:</a:t>
            </a:r>
            <a:endParaRPr lang="en-US" sz="19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BC822FAC-2812-D63A-404F-494DB6500006}"/>
              </a:ext>
            </a:extLst>
          </p:cNvPr>
          <p:cNvSpPr/>
          <p:nvPr/>
        </p:nvSpPr>
        <p:spPr>
          <a:xfrm>
            <a:off x="679645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7F565-608C-50BB-D378-F533E8D6FE9A}"/>
              </a:ext>
            </a:extLst>
          </p:cNvPr>
          <p:cNvSpPr txBox="1"/>
          <p:nvPr/>
        </p:nvSpPr>
        <p:spPr>
          <a:xfrm>
            <a:off x="2743741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37484-03A6-3A01-5462-00E4644CEE3A}"/>
              </a:ext>
            </a:extLst>
          </p:cNvPr>
          <p:cNvSpPr txBox="1"/>
          <p:nvPr/>
        </p:nvSpPr>
        <p:spPr>
          <a:xfrm>
            <a:off x="1267026" y="701837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performance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observed in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Bottles (0.43% of total sales)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suggests potential reconsideration of product selection or marketing strategies.</a:t>
            </a:r>
            <a:endParaRPr lang="en-US" sz="1500" dirty="0"/>
          </a:p>
        </p:txBody>
      </p:sp>
      <p:pic>
        <p:nvPicPr>
          <p:cNvPr id="15" name="Graphic 14" descr="Shirt outline">
            <a:extLst>
              <a:ext uri="{FF2B5EF4-FFF2-40B4-BE49-F238E27FC236}">
                <a16:creationId xmlns:a16="http://schemas.microsoft.com/office/drawing/2014/main" id="{3F92CBFD-D122-94A2-1CD5-60734D087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05" y="5520344"/>
            <a:ext cx="358382" cy="358382"/>
          </a:xfrm>
          <a:prstGeom prst="rect">
            <a:avLst/>
          </a:prstGeom>
        </p:spPr>
      </p:pic>
      <p:pic>
        <p:nvPicPr>
          <p:cNvPr id="17" name="Graphic 16" descr="Rating 1 Star with solid fill">
            <a:extLst>
              <a:ext uri="{FF2B5EF4-FFF2-40B4-BE49-F238E27FC236}">
                <a16:creationId xmlns:a16="http://schemas.microsoft.com/office/drawing/2014/main" id="{D9B84F74-0958-C39F-061D-D294E4766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023" y="6747046"/>
            <a:ext cx="438864" cy="438864"/>
          </a:xfrm>
          <a:prstGeom prst="rect">
            <a:avLst/>
          </a:prstGeom>
        </p:spPr>
      </p:pic>
      <p:pic>
        <p:nvPicPr>
          <p:cNvPr id="19" name="Graphic 18" descr="Downward trend graph outline">
            <a:extLst>
              <a:ext uri="{FF2B5EF4-FFF2-40B4-BE49-F238E27FC236}">
                <a16:creationId xmlns:a16="http://schemas.microsoft.com/office/drawing/2014/main" id="{3B312356-DB0E-A507-0099-B53A077B5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812" y="4095391"/>
            <a:ext cx="375881" cy="375881"/>
          </a:xfrm>
          <a:prstGeom prst="rect">
            <a:avLst/>
          </a:prstGeom>
        </p:spPr>
      </p:pic>
      <p:pic>
        <p:nvPicPr>
          <p:cNvPr id="36" name="Graphic 35" descr="Tennis racket and ball outline">
            <a:extLst>
              <a:ext uri="{FF2B5EF4-FFF2-40B4-BE49-F238E27FC236}">
                <a16:creationId xmlns:a16="http://schemas.microsoft.com/office/drawing/2014/main" id="{436E2EA2-C707-28CA-0A42-BE21FAFDE8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29" y="2897347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FDD4748-EA99-CBAE-2421-2D0BF2AC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29" y="772160"/>
            <a:ext cx="11677341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955C1-A572-AE65-033B-97E6778F57F0}"/>
              </a:ext>
            </a:extLst>
          </p:cNvPr>
          <p:cNvSpPr txBox="1"/>
          <p:nvPr/>
        </p:nvSpPr>
        <p:spPr>
          <a:xfrm>
            <a:off x="6300910" y="155248"/>
            <a:ext cx="201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Top Sales:</a:t>
            </a:r>
          </a:p>
        </p:txBody>
      </p:sp>
    </p:spTree>
    <p:extLst>
      <p:ext uri="{BB962C8B-B14F-4D97-AF65-F5344CB8AC3E}">
        <p14:creationId xmlns:p14="http://schemas.microsoft.com/office/powerpoint/2010/main" val="265505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F604-3027-BE16-FB11-454EFFE4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00042F1-FA3E-2E66-DF4E-7272EC2FF02A}"/>
              </a:ext>
            </a:extLst>
          </p:cNvPr>
          <p:cNvSpPr/>
          <p:nvPr/>
        </p:nvSpPr>
        <p:spPr>
          <a:xfrm>
            <a:off x="718542" y="448164"/>
            <a:ext cx="8287672" cy="776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Insights: Top Sales </a:t>
            </a:r>
            <a:endParaRPr lang="en-US" sz="48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EE64966-977D-F118-DC14-B9F7EB3BDE0F}"/>
              </a:ext>
            </a:extLst>
          </p:cNvPr>
          <p:cNvSpPr/>
          <p:nvPr/>
        </p:nvSpPr>
        <p:spPr>
          <a:xfrm>
            <a:off x="681505" y="3954488"/>
            <a:ext cx="419242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endParaRPr lang="en-US" sz="5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D1BCEF-035F-777B-DA8A-51523317C718}"/>
              </a:ext>
            </a:extLst>
          </p:cNvPr>
          <p:cNvSpPr/>
          <p:nvPr/>
        </p:nvSpPr>
        <p:spPr>
          <a:xfrm>
            <a:off x="681505" y="5332279"/>
            <a:ext cx="4192429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8A43632-353F-1DF5-E41A-3FA687021762}"/>
              </a:ext>
            </a:extLst>
          </p:cNvPr>
          <p:cNvSpPr/>
          <p:nvPr/>
        </p:nvSpPr>
        <p:spPr>
          <a:xfrm>
            <a:off x="681505" y="5891516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1D317A0-56F7-E3AA-B591-1BC11225F89D}"/>
              </a:ext>
            </a:extLst>
          </p:cNvPr>
          <p:cNvSpPr/>
          <p:nvPr/>
        </p:nvSpPr>
        <p:spPr>
          <a:xfrm>
            <a:off x="681505" y="7018152"/>
            <a:ext cx="1319331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A12B3D6-6CD5-1A2B-8044-5FDA91345B65}"/>
              </a:ext>
            </a:extLst>
          </p:cNvPr>
          <p:cNvSpPr/>
          <p:nvPr/>
        </p:nvSpPr>
        <p:spPr>
          <a:xfrm>
            <a:off x="1279555" y="1564716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Revenue Product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Tennis </a:t>
            </a:r>
            <a:r>
              <a:rPr lang="en-US" sz="1900" b="1" dirty="0" err="1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Labour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19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2855496-3BA3-942F-F6B1-F80002D440EF}"/>
              </a:ext>
            </a:extLst>
          </p:cNvPr>
          <p:cNvSpPr/>
          <p:nvPr/>
        </p:nvSpPr>
        <p:spPr>
          <a:xfrm>
            <a:off x="1279555" y="1986555"/>
            <a:ext cx="1137173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the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sales revenue ($17.4K, 14.91% of total)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emphasizing the strategic importance of offering specialized services.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BFA8CDB-ED70-6AD2-8F53-4E4C256DFC79}"/>
              </a:ext>
            </a:extLst>
          </p:cNvPr>
          <p:cNvSpPr/>
          <p:nvPr/>
        </p:nvSpPr>
        <p:spPr>
          <a:xfrm>
            <a:off x="1279555" y="2885407"/>
            <a:ext cx="584775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Highest Quantity Sold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Wilson U.S. Open Regular Duty Balls:</a:t>
            </a:r>
            <a:endParaRPr lang="en-US" sz="19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8C4E3C00-E8D9-9C23-334F-5F5B2391A167}"/>
              </a:ext>
            </a:extLst>
          </p:cNvPr>
          <p:cNvSpPr/>
          <p:nvPr/>
        </p:nvSpPr>
        <p:spPr>
          <a:xfrm>
            <a:off x="1279554" y="3307245"/>
            <a:ext cx="11910893" cy="4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Leads significantly in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units sold (1,024 units, 23.93%)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reflecting strong customer demand and frequent replenishment needs.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7CCDD92A-FD63-3A12-D464-3413A5FF4EC2}"/>
              </a:ext>
            </a:extLst>
          </p:cNvPr>
          <p:cNvSpPr/>
          <p:nvPr/>
        </p:nvSpPr>
        <p:spPr>
          <a:xfrm>
            <a:off x="1279552" y="4025798"/>
            <a:ext cx="603564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High-Value Equipment Sales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Head Radical Pro 2023 (Racket):</a:t>
            </a:r>
            <a:endParaRPr lang="en-US" sz="1900" b="1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31776074-F26A-247E-9B96-C96F64BD598D}"/>
              </a:ext>
            </a:extLst>
          </p:cNvPr>
          <p:cNvSpPr/>
          <p:nvPr/>
        </p:nvSpPr>
        <p:spPr>
          <a:xfrm>
            <a:off x="1279553" y="4520324"/>
            <a:ext cx="119108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Achieves substantial sales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($10.5K, 8.97% of total revenue)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relatively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fewer units (297 units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), highlighting customer willingness to invest in premium products.</a:t>
            </a:r>
            <a:endParaRPr lang="en-US" sz="150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4F5020CF-B75C-7FD7-CA05-8CD8EA720141}"/>
              </a:ext>
            </a:extLst>
          </p:cNvPr>
          <p:cNvSpPr/>
          <p:nvPr/>
        </p:nvSpPr>
        <p:spPr>
          <a:xfrm>
            <a:off x="1279554" y="5406168"/>
            <a:ext cx="428200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Strong Performance by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Wilson Ball Variants:</a:t>
            </a:r>
            <a:endParaRPr lang="en-US" sz="1900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2F86BD05-4974-D1E9-D97D-1782417C8340}"/>
              </a:ext>
            </a:extLst>
          </p:cNvPr>
          <p:cNvSpPr/>
          <p:nvPr/>
        </p:nvSpPr>
        <p:spPr>
          <a:xfrm>
            <a:off x="1279553" y="5807060"/>
            <a:ext cx="1285034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 Duty (6.15% of total sales)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 Duty (2.42%) balls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indicate consistent consumer preference, valuable for targeted inventory stocking.</a:t>
            </a:r>
            <a:endParaRPr lang="en-US" sz="1500" dirty="0"/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5EF30DEF-B50A-CBBA-816D-653971340F1D}"/>
              </a:ext>
            </a:extLst>
          </p:cNvPr>
          <p:cNvSpPr/>
          <p:nvPr/>
        </p:nvSpPr>
        <p:spPr>
          <a:xfrm>
            <a:off x="645667" y="2038772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4">
            <a:extLst>
              <a:ext uri="{FF2B5EF4-FFF2-40B4-BE49-F238E27FC236}">
                <a16:creationId xmlns:a16="http://schemas.microsoft.com/office/drawing/2014/main" id="{0B37B550-53A4-0437-CE5D-340B028DD651}"/>
              </a:ext>
            </a:extLst>
          </p:cNvPr>
          <p:cNvSpPr/>
          <p:nvPr/>
        </p:nvSpPr>
        <p:spPr>
          <a:xfrm>
            <a:off x="645667" y="335946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A8A85021-3D45-E505-6B3E-A98384F9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763" y="-382046"/>
            <a:ext cx="292537" cy="365641"/>
          </a:xfrm>
          <a:prstGeom prst="rect">
            <a:avLst/>
          </a:prstGeom>
        </p:spPr>
      </p:pic>
      <p:sp>
        <p:nvSpPr>
          <p:cNvPr id="31" name="Shape 7">
            <a:extLst>
              <a:ext uri="{FF2B5EF4-FFF2-40B4-BE49-F238E27FC236}">
                <a16:creationId xmlns:a16="http://schemas.microsoft.com/office/drawing/2014/main" id="{5BBB7538-4F02-2B53-3058-494DF38E6BD9}"/>
              </a:ext>
            </a:extLst>
          </p:cNvPr>
          <p:cNvSpPr/>
          <p:nvPr/>
        </p:nvSpPr>
        <p:spPr>
          <a:xfrm>
            <a:off x="645665" y="449985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04BC055A-A21A-0649-3367-4112D917463D}"/>
              </a:ext>
            </a:extLst>
          </p:cNvPr>
          <p:cNvSpPr/>
          <p:nvPr/>
        </p:nvSpPr>
        <p:spPr>
          <a:xfrm>
            <a:off x="645666" y="5880224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Graphic 40" descr="Bar graph with upward trend outline">
            <a:extLst>
              <a:ext uri="{FF2B5EF4-FFF2-40B4-BE49-F238E27FC236}">
                <a16:creationId xmlns:a16="http://schemas.microsoft.com/office/drawing/2014/main" id="{B030DF54-9714-5724-2204-EF91FC714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667" y="1595804"/>
            <a:ext cx="438864" cy="43886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2D05840-6D1A-9105-0369-836165628233}"/>
              </a:ext>
            </a:extLst>
          </p:cNvPr>
          <p:cNvSpPr/>
          <p:nvPr/>
        </p:nvSpPr>
        <p:spPr>
          <a:xfrm>
            <a:off x="1313533" y="6713352"/>
            <a:ext cx="393181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Specialized Product Demand – </a:t>
            </a:r>
            <a:r>
              <a:rPr lang="en-US" sz="19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Wilson NXT Natural Strings:</a:t>
            </a:r>
            <a:endParaRPr lang="en-US" sz="1900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39846E7F-6507-7D62-E720-AF97CA8F6A13}"/>
              </a:ext>
            </a:extLst>
          </p:cNvPr>
          <p:cNvSpPr/>
          <p:nvPr/>
        </p:nvSpPr>
        <p:spPr>
          <a:xfrm>
            <a:off x="679645" y="7187408"/>
            <a:ext cx="438864" cy="4388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B74D3-998E-0074-0B91-EFD6F01A1C3A}"/>
              </a:ext>
            </a:extLst>
          </p:cNvPr>
          <p:cNvSpPr txBox="1"/>
          <p:nvPr/>
        </p:nvSpPr>
        <p:spPr>
          <a:xfrm>
            <a:off x="2743741" y="741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2FC77-8875-3738-B1EB-8CBBB9736CFA}"/>
              </a:ext>
            </a:extLst>
          </p:cNvPr>
          <p:cNvSpPr txBox="1"/>
          <p:nvPr/>
        </p:nvSpPr>
        <p:spPr>
          <a:xfrm>
            <a:off x="1267026" y="7018376"/>
            <a:ext cx="12388241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Although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in total sales (2.02%),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this specialized item shows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consistent purchasing (134 units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), underscoring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niche market 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opportunities within accessories.</a:t>
            </a:r>
            <a:endParaRPr lang="en-US" sz="1500" dirty="0"/>
          </a:p>
        </p:txBody>
      </p:sp>
      <p:pic>
        <p:nvPicPr>
          <p:cNvPr id="36" name="Graphic 35" descr="Tennis racket and ball outline">
            <a:extLst>
              <a:ext uri="{FF2B5EF4-FFF2-40B4-BE49-F238E27FC236}">
                <a16:creationId xmlns:a16="http://schemas.microsoft.com/office/drawing/2014/main" id="{1BF2CB4E-6128-B9C2-5AA0-6467C4E23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29" y="2897347"/>
            <a:ext cx="438864" cy="438864"/>
          </a:xfrm>
          <a:prstGeom prst="rect">
            <a:avLst/>
          </a:prstGeom>
        </p:spPr>
      </p:pic>
      <p:pic>
        <p:nvPicPr>
          <p:cNvPr id="8" name="Graphic 7" descr="Alterations &amp; Tailoring outline">
            <a:extLst>
              <a:ext uri="{FF2B5EF4-FFF2-40B4-BE49-F238E27FC236}">
                <a16:creationId xmlns:a16="http://schemas.microsoft.com/office/drawing/2014/main" id="{B0390FD7-C660-8791-C3A5-C46A1FF553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614" y="6766442"/>
            <a:ext cx="371202" cy="371202"/>
          </a:xfrm>
          <a:prstGeom prst="rect">
            <a:avLst/>
          </a:prstGeom>
        </p:spPr>
      </p:pic>
      <p:pic>
        <p:nvPicPr>
          <p:cNvPr id="12" name="Graphic 11" descr="Basketball outline">
            <a:extLst>
              <a:ext uri="{FF2B5EF4-FFF2-40B4-BE49-F238E27FC236}">
                <a16:creationId xmlns:a16="http://schemas.microsoft.com/office/drawing/2014/main" id="{566FDDD5-F578-FDAD-4220-354091E84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829" y="5421183"/>
            <a:ext cx="438864" cy="438864"/>
          </a:xfrm>
          <a:prstGeom prst="rect">
            <a:avLst/>
          </a:prstGeom>
        </p:spPr>
      </p:pic>
      <p:pic>
        <p:nvPicPr>
          <p:cNvPr id="18" name="Graphic 17" descr="Upward trend outline">
            <a:extLst>
              <a:ext uri="{FF2B5EF4-FFF2-40B4-BE49-F238E27FC236}">
                <a16:creationId xmlns:a16="http://schemas.microsoft.com/office/drawing/2014/main" id="{CB4A19DD-3B23-C0BF-ABBA-8DCD9854F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5665" y="4006227"/>
            <a:ext cx="438864" cy="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1F66DA-7F18-E618-AF02-69C52957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18" y="772160"/>
            <a:ext cx="11728563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EE623-B53A-96A5-A555-6DCCA4AE7A61}"/>
              </a:ext>
            </a:extLst>
          </p:cNvPr>
          <p:cNvSpPr txBox="1"/>
          <p:nvPr/>
        </p:nvSpPr>
        <p:spPr>
          <a:xfrm>
            <a:off x="6170494" y="155248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Lowest Sales:</a:t>
            </a:r>
          </a:p>
        </p:txBody>
      </p:sp>
    </p:spTree>
    <p:extLst>
      <p:ext uri="{BB962C8B-B14F-4D97-AF65-F5344CB8AC3E}">
        <p14:creationId xmlns:p14="http://schemas.microsoft.com/office/powerpoint/2010/main" val="345082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2236</Words>
  <Application>Microsoft Macintosh PowerPoint</Application>
  <PresentationFormat>Custom</PresentationFormat>
  <Paragraphs>193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Annai MN</vt:lpstr>
      <vt:lpstr>Arial</vt:lpstr>
      <vt:lpstr>Heebo</vt:lpstr>
      <vt:lpstr>Crimson Pro Semi Bold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Varun Kumar</cp:lastModifiedBy>
  <cp:revision>3</cp:revision>
  <dcterms:created xsi:type="dcterms:W3CDTF">2025-04-16T16:34:16Z</dcterms:created>
  <dcterms:modified xsi:type="dcterms:W3CDTF">2025-04-16T22:30:03Z</dcterms:modified>
</cp:coreProperties>
</file>